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823" r:id="rId2"/>
    <p:sldId id="845" r:id="rId3"/>
    <p:sldId id="3780" r:id="rId4"/>
    <p:sldId id="3781" r:id="rId5"/>
    <p:sldId id="885" r:id="rId6"/>
    <p:sldId id="833" r:id="rId7"/>
    <p:sldId id="836" r:id="rId8"/>
    <p:sldId id="843" r:id="rId9"/>
    <p:sldId id="837" r:id="rId10"/>
    <p:sldId id="3777" r:id="rId11"/>
    <p:sldId id="860" r:id="rId12"/>
    <p:sldId id="878" r:id="rId13"/>
    <p:sldId id="877" r:id="rId14"/>
    <p:sldId id="840" r:id="rId15"/>
    <p:sldId id="859" r:id="rId16"/>
    <p:sldId id="869" r:id="rId17"/>
    <p:sldId id="870" r:id="rId18"/>
    <p:sldId id="37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96" userDrawn="1">
          <p15:clr>
            <a:srgbClr val="A4A3A4"/>
          </p15:clr>
        </p15:guide>
        <p15:guide id="2" pos="2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5418"/>
    <a:srgbClr val="292929"/>
    <a:srgbClr val="D03232"/>
    <a:srgbClr val="EF7C21"/>
    <a:srgbClr val="54BA56"/>
    <a:srgbClr val="1FB6C9"/>
    <a:srgbClr val="0F69AD"/>
    <a:srgbClr val="0B538A"/>
    <a:srgbClr val="233747"/>
    <a:srgbClr val="00AF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1642"/>
  </p:normalViewPr>
  <p:slideViewPr>
    <p:cSldViewPr snapToGrid="0" snapToObjects="1" showGuides="1">
      <p:cViewPr varScale="1">
        <p:scale>
          <a:sx n="102" d="100"/>
          <a:sy n="102" d="100"/>
        </p:scale>
        <p:origin x="1416" y="184"/>
      </p:cViewPr>
      <p:guideLst>
        <p:guide orient="horz" pos="4296"/>
        <p:guide pos="2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58BFF-8731-344B-B56C-2BAEBD46B347}" type="datetimeFigureOut">
              <a:rPr lang="en-US" smtClean="0"/>
              <a:t>7/6/20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85F5E-AB6C-9D40-B1F8-1805C51AA806}" type="slidenum">
              <a:rPr lang="en-US" smtClean="0"/>
              <a:t>‹#›</a:t>
            </a:fld>
            <a:endParaRPr lang="en-US"/>
          </a:p>
        </p:txBody>
      </p:sp>
    </p:spTree>
    <p:extLst>
      <p:ext uri="{BB962C8B-B14F-4D97-AF65-F5344CB8AC3E}">
        <p14:creationId xmlns:p14="http://schemas.microsoft.com/office/powerpoint/2010/main" val="379030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Move</a:t>
            </a:r>
            <a:r>
              <a:rPr lang="en-US" sz="1200" baseline="0" dirty="0"/>
              <a:t> end-user slide up</a:t>
            </a:r>
          </a:p>
          <a:p>
            <a:r>
              <a:rPr lang="en-US" sz="1200" baseline="0" dirty="0"/>
              <a:t>growth of neverfail slide for brian</a:t>
            </a:r>
          </a:p>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1</a:t>
            </a:fld>
            <a:endParaRPr lang="en-US" dirty="0"/>
          </a:p>
        </p:txBody>
      </p:sp>
    </p:spTree>
    <p:extLst>
      <p:ext uri="{BB962C8B-B14F-4D97-AF65-F5344CB8AC3E}">
        <p14:creationId xmlns:p14="http://schemas.microsoft.com/office/powerpoint/2010/main" val="94901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14</a:t>
            </a:fld>
            <a:endParaRPr lang="en-US" dirty="0"/>
          </a:p>
        </p:txBody>
      </p:sp>
    </p:spTree>
    <p:extLst>
      <p:ext uri="{BB962C8B-B14F-4D97-AF65-F5344CB8AC3E}">
        <p14:creationId xmlns:p14="http://schemas.microsoft.com/office/powerpoint/2010/main" val="2742269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15</a:t>
            </a:fld>
            <a:endParaRPr lang="en-US" dirty="0"/>
          </a:p>
        </p:txBody>
      </p:sp>
    </p:spTree>
    <p:extLst>
      <p:ext uri="{BB962C8B-B14F-4D97-AF65-F5344CB8AC3E}">
        <p14:creationId xmlns:p14="http://schemas.microsoft.com/office/powerpoint/2010/main" val="2793077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18</a:t>
            </a:fld>
            <a:endParaRPr lang="en-US" dirty="0"/>
          </a:p>
        </p:txBody>
      </p:sp>
    </p:spTree>
    <p:extLst>
      <p:ext uri="{BB962C8B-B14F-4D97-AF65-F5344CB8AC3E}">
        <p14:creationId xmlns:p14="http://schemas.microsoft.com/office/powerpoint/2010/main" val="2496042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20000"/>
              </a:lnSpc>
            </a:pPr>
            <a:r>
              <a:rPr lang="en-US" dirty="0"/>
              <a:t>Value proposition: </a:t>
            </a:r>
            <a:r>
              <a:rPr lang="en-US" b="1" i="1" dirty="0"/>
              <a:t>Near Zero User Downtime</a:t>
            </a:r>
          </a:p>
          <a:p>
            <a:pPr lvl="1" eaLnBrk="1" hangingPunct="1">
              <a:lnSpc>
                <a:spcPct val="120000"/>
              </a:lnSpc>
            </a:pPr>
            <a:r>
              <a:rPr lang="en-US" dirty="0"/>
              <a:t>Ensures core business services are always-on</a:t>
            </a:r>
          </a:p>
          <a:p>
            <a:pPr eaLnBrk="1" hangingPunct="1">
              <a:lnSpc>
                <a:spcPct val="120000"/>
              </a:lnSpc>
            </a:pPr>
            <a:r>
              <a:rPr lang="en-US" dirty="0"/>
              <a:t>Unmatched technology</a:t>
            </a:r>
          </a:p>
          <a:p>
            <a:pPr lvl="1" eaLnBrk="1" hangingPunct="1">
              <a:lnSpc>
                <a:spcPct val="120000"/>
              </a:lnSpc>
            </a:pPr>
            <a:r>
              <a:rPr lang="en-US" dirty="0"/>
              <a:t>Unique combination of application-focused monitoring, automation and replication that ensures business continuity of mission-critical processes</a:t>
            </a:r>
          </a:p>
          <a:p>
            <a:pPr eaLnBrk="1" hangingPunct="1">
              <a:lnSpc>
                <a:spcPct val="120000"/>
              </a:lnSpc>
            </a:pPr>
            <a:r>
              <a:rPr lang="en-US" dirty="0"/>
              <a:t>Strong market presence</a:t>
            </a:r>
          </a:p>
          <a:p>
            <a:pPr lvl="1" eaLnBrk="1" hangingPunct="1">
              <a:lnSpc>
                <a:spcPct val="120000"/>
              </a:lnSpc>
            </a:pPr>
            <a:r>
              <a:rPr lang="en-US" dirty="0"/>
              <a:t>4K+ customers across 40 countries, Validation via industry leading OEM partners</a:t>
            </a:r>
          </a:p>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2</a:t>
            </a:fld>
            <a:endParaRPr lang="en-US" dirty="0"/>
          </a:p>
        </p:txBody>
      </p:sp>
    </p:spTree>
    <p:extLst>
      <p:ext uri="{BB962C8B-B14F-4D97-AF65-F5344CB8AC3E}">
        <p14:creationId xmlns:p14="http://schemas.microsoft.com/office/powerpoint/2010/main" val="78967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3</a:t>
            </a:fld>
            <a:endParaRPr lang="en-US" dirty="0"/>
          </a:p>
        </p:txBody>
      </p:sp>
    </p:spTree>
    <p:extLst>
      <p:ext uri="{BB962C8B-B14F-4D97-AF65-F5344CB8AC3E}">
        <p14:creationId xmlns:p14="http://schemas.microsoft.com/office/powerpoint/2010/main" val="2362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085F5E-AB6C-9D40-B1F8-1805C51AA806}" type="slidenum">
              <a:rPr lang="en-US" smtClean="0"/>
              <a:t>4</a:t>
            </a:fld>
            <a:endParaRPr lang="en-US"/>
          </a:p>
        </p:txBody>
      </p:sp>
    </p:spTree>
    <p:extLst>
      <p:ext uri="{BB962C8B-B14F-4D97-AF65-F5344CB8AC3E}">
        <p14:creationId xmlns:p14="http://schemas.microsoft.com/office/powerpoint/2010/main" val="332828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So, obviously application awareness is critical to providing continuous availability, but applications do not run in a silo. </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To compound the problem, most companies know they are dependent on technology, but very few know the actual impact of downtime to their business. So, they start with defining a recovery time objective, or how long they can be down before the business impact is too great. They evaluate solutions based on their ability to meet that recovery time objective, but forget that the failover is the shortest part of any outage. You first have to find out there is a problem (which is usually complaints once the users can’t work), then determine the cause, then determine whether to try and fix it or failover. They also forget that you have to look at all of the components that go into effectively failing over and providing continuity in unplanned</a:t>
            </a:r>
            <a:r>
              <a:rPr lang="en-US" sz="1200" kern="1200" baseline="0" dirty="0">
                <a:solidFill>
                  <a:schemeClr val="tx1"/>
                </a:solidFill>
                <a:effectLst/>
                <a:latin typeface="+mn-lt"/>
                <a:ea typeface="ＭＳ Ｐゴシック" charset="0"/>
                <a:cs typeface="ＭＳ Ｐゴシック" charset="0"/>
              </a:rPr>
              <a:t> scenarios as well </a:t>
            </a:r>
            <a:r>
              <a:rPr lang="en-US" sz="1200" kern="1200" dirty="0">
                <a:solidFill>
                  <a:schemeClr val="tx1"/>
                </a:solidFill>
                <a:effectLst/>
                <a:latin typeface="+mn-lt"/>
                <a:ea typeface="ＭＳ Ｐゴシック" charset="0"/>
                <a:cs typeface="ＭＳ Ｐゴシック" charset="0"/>
              </a:rPr>
              <a:t> – The ecosystem</a:t>
            </a:r>
          </a:p>
          <a:p>
            <a:r>
              <a:rPr lang="en-US" sz="1200" kern="1200" dirty="0">
                <a:solidFill>
                  <a:schemeClr val="tx1"/>
                </a:solidFill>
                <a:effectLst/>
                <a:latin typeface="+mn-lt"/>
                <a:ea typeface="ＭＳ Ｐゴシック" charset="0"/>
                <a:cs typeface="ＭＳ Ｐゴシック" charset="0"/>
              </a:rPr>
              <a:t> </a:t>
            </a:r>
          </a:p>
          <a:p>
            <a:pPr marL="171450" lvl="0" indent="-171450">
              <a:buFont typeface="Arial"/>
              <a:buChar char="•"/>
            </a:pPr>
            <a:r>
              <a:rPr lang="en-US" sz="1200" kern="1200" dirty="0">
                <a:solidFill>
                  <a:schemeClr val="tx1"/>
                </a:solidFill>
                <a:effectLst/>
                <a:latin typeface="+mn-lt"/>
                <a:ea typeface="ＭＳ Ｐゴシック" charset="0"/>
                <a:cs typeface="ＭＳ Ｐゴシック" charset="0"/>
              </a:rPr>
              <a:t>Starts with data, but the data has to have available hardware and line up with the OS to make sure it can mount without corruption or be accessed at all</a:t>
            </a:r>
          </a:p>
          <a:p>
            <a:pPr marL="171450" lvl="0" indent="-171450">
              <a:buFont typeface="Arial"/>
              <a:buChar char="•"/>
            </a:pPr>
            <a:r>
              <a:rPr lang="en-US" sz="1200" kern="1200" dirty="0">
                <a:solidFill>
                  <a:schemeClr val="tx1"/>
                </a:solidFill>
                <a:effectLst/>
                <a:latin typeface="+mn-lt"/>
                <a:ea typeface="ＭＳ Ｐゴシック" charset="0"/>
                <a:cs typeface="ＭＳ Ｐゴシック" charset="0"/>
              </a:rPr>
              <a:t>There has to be network connectivity to get to the hardware and access the data</a:t>
            </a:r>
          </a:p>
          <a:p>
            <a:pPr marL="171450" lvl="0" indent="-171450">
              <a:buFont typeface="Arial"/>
              <a:buChar char="•"/>
            </a:pPr>
            <a:r>
              <a:rPr lang="en-US" sz="1200" kern="1200" dirty="0">
                <a:solidFill>
                  <a:schemeClr val="tx1"/>
                </a:solidFill>
                <a:effectLst/>
                <a:latin typeface="+mn-lt"/>
                <a:ea typeface="ＭＳ Ｐゴシック" charset="0"/>
                <a:cs typeface="ＭＳ Ｐゴシック" charset="0"/>
              </a:rPr>
              <a:t> Applications have to be available and in sync with the data</a:t>
            </a:r>
          </a:p>
          <a:p>
            <a:pPr marL="171450" lvl="0" indent="-171450">
              <a:buFont typeface="Arial"/>
              <a:buChar char="•"/>
            </a:pPr>
            <a:r>
              <a:rPr lang="en-US" sz="1200" kern="1200" dirty="0">
                <a:solidFill>
                  <a:schemeClr val="tx1"/>
                </a:solidFill>
                <a:effectLst/>
                <a:latin typeface="+mn-lt"/>
                <a:ea typeface="ＭＳ Ｐゴシック" charset="0"/>
                <a:cs typeface="ＭＳ Ｐゴシック" charset="0"/>
              </a:rPr>
              <a:t>Most importantly users have to be able to access the application to turn the data into information, otherwise, it is not usable</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Again, the problem is most of the market only provides protection against hardware and network issues. You can get replication to protect the data, you can cluster or use virtualization tools to address the hardware and resource issues. But, if you do believe Gartner and the analysts, 80% of outages occur at the application and user level.</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If you only protect 1 or 2 components of the ecosystem you are guaranteeing yourself of 2 things:</a:t>
            </a:r>
          </a:p>
          <a:p>
            <a:r>
              <a:rPr lang="en-US" sz="1200" kern="1200" dirty="0">
                <a:solidFill>
                  <a:schemeClr val="tx1"/>
                </a:solidFill>
                <a:effectLst/>
                <a:latin typeface="+mn-lt"/>
                <a:ea typeface="ＭＳ Ｐゴシック" charset="0"/>
                <a:cs typeface="ＭＳ Ｐゴシック" charset="0"/>
              </a:rPr>
              <a:t> </a:t>
            </a:r>
          </a:p>
          <a:p>
            <a:pPr marL="171450" lvl="0" indent="-171450">
              <a:buFont typeface="Arial"/>
              <a:buChar char="•"/>
            </a:pPr>
            <a:r>
              <a:rPr lang="en-US" sz="1200" kern="1200" dirty="0">
                <a:solidFill>
                  <a:schemeClr val="tx1"/>
                </a:solidFill>
                <a:effectLst/>
                <a:latin typeface="+mn-lt"/>
                <a:ea typeface="ＭＳ Ｐゴシック" charset="0"/>
                <a:cs typeface="ＭＳ Ｐゴシック" charset="0"/>
              </a:rPr>
              <a:t> You increase the risk of being able to recover at all</a:t>
            </a:r>
          </a:p>
          <a:p>
            <a:pPr marL="171450" lvl="0" indent="-171450">
              <a:buFont typeface="Arial"/>
              <a:buChar char="•"/>
            </a:pPr>
            <a:r>
              <a:rPr lang="en-US" sz="1200" kern="1200" dirty="0">
                <a:solidFill>
                  <a:schemeClr val="tx1"/>
                </a:solidFill>
                <a:effectLst/>
                <a:latin typeface="+mn-lt"/>
                <a:ea typeface="ＭＳ Ｐゴシック" charset="0"/>
                <a:cs typeface="ＭＳ Ｐゴシック" charset="0"/>
              </a:rPr>
              <a:t> You absolutely increase the time it will take to recover, even when you can</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For core business applications, that is not acceptable. If you are going to invest in continuity, you need a solution that will protect the entire ecosystem, so you can ensure your recovery objectives are always met, in every scenario. You also need a solution that can monitor against all types of outages, fix issues as they occur, and provide seamless failover and failback so you are protected against the full outage.  That summarizes the unique value proposition that only </a:t>
            </a:r>
            <a:r>
              <a:rPr lang="en-US" sz="1200" kern="1200" dirty="0" err="1">
                <a:solidFill>
                  <a:schemeClr val="tx1"/>
                </a:solidFill>
                <a:effectLst/>
                <a:latin typeface="+mn-lt"/>
                <a:ea typeface="ＭＳ Ｐゴシック" charset="0"/>
                <a:cs typeface="ＭＳ Ｐゴシック" charset="0"/>
              </a:rPr>
              <a:t>Neverfail</a:t>
            </a:r>
            <a:r>
              <a:rPr lang="en-US" sz="1200" kern="1200" dirty="0">
                <a:solidFill>
                  <a:schemeClr val="tx1"/>
                </a:solidFill>
                <a:effectLst/>
                <a:latin typeface="+mn-lt"/>
                <a:ea typeface="ＭＳ Ｐゴシック" charset="0"/>
                <a:cs typeface="ＭＳ Ｐゴシック" charset="0"/>
              </a:rPr>
              <a:t> can provide.</a:t>
            </a:r>
          </a:p>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5</a:t>
            </a:fld>
            <a:endParaRPr lang="en-US" dirty="0"/>
          </a:p>
        </p:txBody>
      </p:sp>
    </p:spTree>
    <p:extLst>
      <p:ext uri="{BB962C8B-B14F-4D97-AF65-F5344CB8AC3E}">
        <p14:creationId xmlns:p14="http://schemas.microsoft.com/office/powerpoint/2010/main" val="2885034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6</a:t>
            </a:fld>
            <a:endParaRPr lang="en-US" dirty="0"/>
          </a:p>
        </p:txBody>
      </p:sp>
    </p:spTree>
    <p:extLst>
      <p:ext uri="{BB962C8B-B14F-4D97-AF65-F5344CB8AC3E}">
        <p14:creationId xmlns:p14="http://schemas.microsoft.com/office/powerpoint/2010/main" val="4255158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8</a:t>
            </a:fld>
            <a:endParaRPr lang="en-US" dirty="0"/>
          </a:p>
        </p:txBody>
      </p:sp>
    </p:spTree>
    <p:extLst>
      <p:ext uri="{BB962C8B-B14F-4D97-AF65-F5344CB8AC3E}">
        <p14:creationId xmlns:p14="http://schemas.microsoft.com/office/powerpoint/2010/main" val="2800760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Application Awareness: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latin typeface="Arial" charset="0"/>
                <a:ea typeface="Arial" charset="0"/>
                <a:cs typeface="Arial" charset="0"/>
              </a:rPr>
              <a:t>Fast and Predictable Application Aware Failover</a:t>
            </a:r>
          </a:p>
          <a:p>
            <a:endParaRPr lang="en-US" dirty="0"/>
          </a:p>
          <a:p>
            <a:r>
              <a:rPr lang="en-US" b="1" dirty="0"/>
              <a:t>Data Protection:</a:t>
            </a:r>
          </a:p>
          <a:p>
            <a:pPr marL="171450" indent="-171450" algn="l">
              <a:buFontTx/>
              <a:buChar char="-"/>
            </a:pPr>
            <a:r>
              <a:rPr lang="en-US" sz="1200" dirty="0">
                <a:latin typeface="Arial" charset="0"/>
                <a:ea typeface="Arial" charset="0"/>
                <a:cs typeface="Arial" charset="0"/>
              </a:rPr>
              <a:t>Near Zero Recovery Objectives</a:t>
            </a:r>
            <a:r>
              <a:rPr lang="en-US" sz="1200" baseline="0" dirty="0">
                <a:latin typeface="Arial" charset="0"/>
                <a:ea typeface="Arial" charset="0"/>
                <a:cs typeface="Arial" charset="0"/>
              </a:rPr>
              <a:t> </a:t>
            </a:r>
            <a:r>
              <a:rPr lang="en-US" sz="1200" dirty="0">
                <a:latin typeface="Arial" charset="0"/>
                <a:ea typeface="Arial" charset="0"/>
                <a:cs typeface="Arial" charset="0"/>
              </a:rPr>
              <a:t>(RPO/RTO)</a:t>
            </a:r>
          </a:p>
          <a:p>
            <a:pPr marL="171450" indent="-171450" algn="l">
              <a:buFontTx/>
              <a:buChar char="-"/>
            </a:pPr>
            <a:endParaRPr lang="en-US" sz="1200" dirty="0">
              <a:latin typeface="Arial" charset="0"/>
              <a:ea typeface="Arial" charset="0"/>
              <a:cs typeface="Arial" charset="0"/>
            </a:endParaRPr>
          </a:p>
          <a:p>
            <a:pPr marL="0" indent="0" algn="l">
              <a:buFontTx/>
              <a:buNone/>
            </a:pPr>
            <a:r>
              <a:rPr lang="en-US" sz="1200" b="1" dirty="0">
                <a:latin typeface="Arial" charset="0"/>
                <a:ea typeface="Arial" charset="0"/>
                <a:cs typeface="Arial" charset="0"/>
              </a:rPr>
              <a:t>Network</a:t>
            </a:r>
            <a:r>
              <a:rPr lang="en-US" sz="1200" b="1" baseline="0" dirty="0">
                <a:latin typeface="Arial" charset="0"/>
                <a:ea typeface="Arial" charset="0"/>
                <a:cs typeface="Arial" charset="0"/>
              </a:rPr>
              <a:t> Protection: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charset="0"/>
                <a:ea typeface="Arial" charset="0"/>
                <a:cs typeface="Arial" charset="0"/>
              </a:rPr>
              <a:t>- </a:t>
            </a:r>
            <a:r>
              <a:rPr lang="en-US" sz="1200" dirty="0">
                <a:latin typeface="Arial" charset="0"/>
                <a:ea typeface="Arial" charset="0"/>
                <a:cs typeface="Arial" charset="0"/>
              </a:rPr>
              <a:t>WAN Optimization </a:t>
            </a:r>
            <a:r>
              <a:rPr lang="mr-IN" sz="1200" dirty="0">
                <a:latin typeface="Arial" charset="0"/>
                <a:ea typeface="Arial" charset="0"/>
                <a:cs typeface="Arial" charset="0"/>
              </a:rPr>
              <a:t>–</a:t>
            </a:r>
            <a:r>
              <a:rPr lang="en-US" sz="1200" dirty="0">
                <a:latin typeface="Arial" charset="0"/>
                <a:ea typeface="Arial" charset="0"/>
                <a:cs typeface="Arial" charset="0"/>
              </a:rPr>
              <a:t> Minimal Bandwidth</a:t>
            </a:r>
          </a:p>
          <a:p>
            <a:pPr marL="0" indent="0" algn="l">
              <a:buFontTx/>
              <a:buNone/>
            </a:pPr>
            <a:endParaRPr lang="en-US" sz="1200" dirty="0">
              <a:latin typeface="Arial" charset="0"/>
              <a:ea typeface="Arial" charset="0"/>
              <a:cs typeface="Arial" charset="0"/>
            </a:endParaRPr>
          </a:p>
          <a:p>
            <a:pPr marL="0" indent="0" algn="l">
              <a:buFontTx/>
              <a:buNone/>
            </a:pPr>
            <a:r>
              <a:rPr lang="en-US" sz="1200" b="1" dirty="0">
                <a:latin typeface="Arial" charset="0"/>
                <a:ea typeface="Arial" charset="0"/>
                <a:cs typeface="Arial" charset="0"/>
              </a:rPr>
              <a:t>Site</a:t>
            </a:r>
            <a:r>
              <a:rPr lang="en-US" sz="1200" b="1" baseline="0" dirty="0">
                <a:latin typeface="Arial" charset="0"/>
                <a:ea typeface="Arial" charset="0"/>
                <a:cs typeface="Arial" charset="0"/>
              </a:rPr>
              <a:t> Protection: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charset="0"/>
                <a:ea typeface="Arial" charset="0"/>
                <a:cs typeface="Arial" charset="0"/>
              </a:rPr>
              <a:t>- </a:t>
            </a:r>
            <a:r>
              <a:rPr lang="en-US" sz="1200" dirty="0">
                <a:latin typeface="Arial" charset="0"/>
                <a:ea typeface="Arial" charset="0"/>
                <a:cs typeface="Arial" charset="0"/>
              </a:rPr>
              <a:t>Failover Server, App Stack, or Entire Site </a:t>
            </a:r>
          </a:p>
          <a:p>
            <a:pPr marL="0" indent="0" algn="l">
              <a:buFontTx/>
              <a:buNone/>
            </a:pPr>
            <a:endParaRPr lang="en-US" sz="1200" dirty="0">
              <a:latin typeface="Arial" charset="0"/>
              <a:ea typeface="Arial" charset="0"/>
              <a:cs typeface="Arial" charset="0"/>
            </a:endParaRPr>
          </a:p>
          <a:p>
            <a:pPr marL="0" indent="0" algn="l">
              <a:buFontTx/>
              <a:buNone/>
            </a:pPr>
            <a:r>
              <a:rPr lang="en-US" sz="1200" b="1" dirty="0">
                <a:latin typeface="Arial" charset="0"/>
                <a:ea typeface="Arial" charset="0"/>
                <a:cs typeface="Arial" charset="0"/>
              </a:rPr>
              <a:t>Ease of Deployment: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 No Manual Setup or Configuration</a:t>
            </a:r>
          </a:p>
          <a:p>
            <a:pPr marL="0" indent="0" algn="l">
              <a:buFontTx/>
              <a:buNone/>
            </a:pPr>
            <a:endParaRPr lang="en-US" sz="1200" dirty="0">
              <a:latin typeface="Arial" charset="0"/>
              <a:ea typeface="Arial" charset="0"/>
              <a:cs typeface="Arial" charset="0"/>
            </a:endParaRPr>
          </a:p>
          <a:p>
            <a:pPr marL="0" indent="0" algn="l">
              <a:buFontTx/>
              <a:buNone/>
            </a:pPr>
            <a:r>
              <a:rPr lang="en-US" sz="1200" b="1" dirty="0" err="1">
                <a:latin typeface="Arial" charset="0"/>
                <a:ea typeface="Arial" charset="0"/>
                <a:cs typeface="Arial" charset="0"/>
              </a:rPr>
              <a:t>Vmware</a:t>
            </a:r>
            <a:r>
              <a:rPr lang="en-US" sz="1200" b="1" dirty="0">
                <a:latin typeface="Arial" charset="0"/>
                <a:ea typeface="Arial" charset="0"/>
                <a:cs typeface="Arial" charset="0"/>
              </a:rPr>
              <a:t> Integration: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a:t>
            </a:r>
            <a:r>
              <a:rPr lang="en-US" sz="1200" baseline="0" dirty="0">
                <a:latin typeface="Arial" charset="0"/>
                <a:ea typeface="Arial" charset="0"/>
                <a:cs typeface="Arial" charset="0"/>
              </a:rPr>
              <a:t> </a:t>
            </a:r>
            <a:r>
              <a:rPr lang="en-US" sz="1200" dirty="0">
                <a:latin typeface="Arial" charset="0"/>
                <a:ea typeface="Arial" charset="0"/>
                <a:cs typeface="Arial" charset="0"/>
              </a:rPr>
              <a:t>Extend your Investment to Application Layer </a:t>
            </a:r>
            <a:endParaRPr lang="en-US" dirty="0"/>
          </a:p>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9</a:t>
            </a:fld>
            <a:endParaRPr lang="en-US" dirty="0"/>
          </a:p>
        </p:txBody>
      </p:sp>
    </p:spTree>
    <p:extLst>
      <p:ext uri="{BB962C8B-B14F-4D97-AF65-F5344CB8AC3E}">
        <p14:creationId xmlns:p14="http://schemas.microsoft.com/office/powerpoint/2010/main" val="171097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Application Awareness: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latin typeface="Arial" charset="0"/>
                <a:ea typeface="Arial" charset="0"/>
                <a:cs typeface="Arial" charset="0"/>
              </a:rPr>
              <a:t>Fast and Predictable Application Aware Failover</a:t>
            </a:r>
          </a:p>
          <a:p>
            <a:endParaRPr lang="en-US" dirty="0"/>
          </a:p>
          <a:p>
            <a:r>
              <a:rPr lang="en-US" b="1" dirty="0"/>
              <a:t>Data Protection:</a:t>
            </a:r>
          </a:p>
          <a:p>
            <a:pPr marL="171450" indent="-171450" algn="l">
              <a:buFontTx/>
              <a:buChar char="-"/>
            </a:pPr>
            <a:r>
              <a:rPr lang="en-US" sz="1200" dirty="0">
                <a:latin typeface="Arial" charset="0"/>
                <a:ea typeface="Arial" charset="0"/>
                <a:cs typeface="Arial" charset="0"/>
              </a:rPr>
              <a:t>Near Zero Recovery Objectives</a:t>
            </a:r>
            <a:r>
              <a:rPr lang="en-US" sz="1200" baseline="0" dirty="0">
                <a:latin typeface="Arial" charset="0"/>
                <a:ea typeface="Arial" charset="0"/>
                <a:cs typeface="Arial" charset="0"/>
              </a:rPr>
              <a:t> </a:t>
            </a:r>
            <a:r>
              <a:rPr lang="en-US" sz="1200" dirty="0">
                <a:latin typeface="Arial" charset="0"/>
                <a:ea typeface="Arial" charset="0"/>
                <a:cs typeface="Arial" charset="0"/>
              </a:rPr>
              <a:t>(RPO/RTO)</a:t>
            </a:r>
          </a:p>
          <a:p>
            <a:pPr marL="171450" indent="-171450" algn="l">
              <a:buFontTx/>
              <a:buChar char="-"/>
            </a:pPr>
            <a:endParaRPr lang="en-US" sz="1200" dirty="0">
              <a:latin typeface="Arial" charset="0"/>
              <a:ea typeface="Arial" charset="0"/>
              <a:cs typeface="Arial" charset="0"/>
            </a:endParaRPr>
          </a:p>
          <a:p>
            <a:pPr marL="0" indent="0" algn="l">
              <a:buFontTx/>
              <a:buNone/>
            </a:pPr>
            <a:r>
              <a:rPr lang="en-US" sz="1200" b="1" dirty="0">
                <a:latin typeface="Arial" charset="0"/>
                <a:ea typeface="Arial" charset="0"/>
                <a:cs typeface="Arial" charset="0"/>
              </a:rPr>
              <a:t>Network</a:t>
            </a:r>
            <a:r>
              <a:rPr lang="en-US" sz="1200" b="1" baseline="0" dirty="0">
                <a:latin typeface="Arial" charset="0"/>
                <a:ea typeface="Arial" charset="0"/>
                <a:cs typeface="Arial" charset="0"/>
              </a:rPr>
              <a:t> Protection: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charset="0"/>
                <a:ea typeface="Arial" charset="0"/>
                <a:cs typeface="Arial" charset="0"/>
              </a:rPr>
              <a:t>- </a:t>
            </a:r>
            <a:r>
              <a:rPr lang="en-US" sz="1200" dirty="0">
                <a:latin typeface="Arial" charset="0"/>
                <a:ea typeface="Arial" charset="0"/>
                <a:cs typeface="Arial" charset="0"/>
              </a:rPr>
              <a:t>WAN Optimization </a:t>
            </a:r>
            <a:r>
              <a:rPr lang="mr-IN" sz="1200" dirty="0">
                <a:latin typeface="Arial" charset="0"/>
                <a:ea typeface="Arial" charset="0"/>
                <a:cs typeface="Arial" charset="0"/>
              </a:rPr>
              <a:t>–</a:t>
            </a:r>
            <a:r>
              <a:rPr lang="en-US" sz="1200" dirty="0">
                <a:latin typeface="Arial" charset="0"/>
                <a:ea typeface="Arial" charset="0"/>
                <a:cs typeface="Arial" charset="0"/>
              </a:rPr>
              <a:t> Minimal Bandwidth</a:t>
            </a:r>
          </a:p>
          <a:p>
            <a:pPr marL="0" indent="0" algn="l">
              <a:buFontTx/>
              <a:buNone/>
            </a:pPr>
            <a:endParaRPr lang="en-US" sz="1200" dirty="0">
              <a:latin typeface="Arial" charset="0"/>
              <a:ea typeface="Arial" charset="0"/>
              <a:cs typeface="Arial" charset="0"/>
            </a:endParaRPr>
          </a:p>
          <a:p>
            <a:pPr marL="0" indent="0" algn="l">
              <a:buFontTx/>
              <a:buNone/>
            </a:pPr>
            <a:r>
              <a:rPr lang="en-US" sz="1200" b="1" dirty="0">
                <a:latin typeface="Arial" charset="0"/>
                <a:ea typeface="Arial" charset="0"/>
                <a:cs typeface="Arial" charset="0"/>
              </a:rPr>
              <a:t>Site</a:t>
            </a:r>
            <a:r>
              <a:rPr lang="en-US" sz="1200" b="1" baseline="0" dirty="0">
                <a:latin typeface="Arial" charset="0"/>
                <a:ea typeface="Arial" charset="0"/>
                <a:cs typeface="Arial" charset="0"/>
              </a:rPr>
              <a:t> Protection: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charset="0"/>
                <a:ea typeface="Arial" charset="0"/>
                <a:cs typeface="Arial" charset="0"/>
              </a:rPr>
              <a:t>- </a:t>
            </a:r>
            <a:r>
              <a:rPr lang="en-US" sz="1200" dirty="0">
                <a:latin typeface="Arial" charset="0"/>
                <a:ea typeface="Arial" charset="0"/>
                <a:cs typeface="Arial" charset="0"/>
              </a:rPr>
              <a:t>Failover Server, App Stack, or Entire Site </a:t>
            </a:r>
          </a:p>
          <a:p>
            <a:pPr marL="0" indent="0" algn="l">
              <a:buFontTx/>
              <a:buNone/>
            </a:pPr>
            <a:endParaRPr lang="en-US" sz="1200" dirty="0">
              <a:latin typeface="Arial" charset="0"/>
              <a:ea typeface="Arial" charset="0"/>
              <a:cs typeface="Arial" charset="0"/>
            </a:endParaRPr>
          </a:p>
          <a:p>
            <a:pPr marL="0" indent="0" algn="l">
              <a:buFontTx/>
              <a:buNone/>
            </a:pPr>
            <a:r>
              <a:rPr lang="en-US" sz="1200" b="1" dirty="0">
                <a:latin typeface="Arial" charset="0"/>
                <a:ea typeface="Arial" charset="0"/>
                <a:cs typeface="Arial" charset="0"/>
              </a:rPr>
              <a:t>Ease of Deployment: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 No Manual Setup or Configuration</a:t>
            </a:r>
          </a:p>
          <a:p>
            <a:pPr marL="0" indent="0" algn="l">
              <a:buFontTx/>
              <a:buNone/>
            </a:pPr>
            <a:endParaRPr lang="en-US" sz="1200" dirty="0">
              <a:latin typeface="Arial" charset="0"/>
              <a:ea typeface="Arial" charset="0"/>
              <a:cs typeface="Arial" charset="0"/>
            </a:endParaRPr>
          </a:p>
          <a:p>
            <a:pPr marL="0" indent="0" algn="l">
              <a:buFontTx/>
              <a:buNone/>
            </a:pPr>
            <a:r>
              <a:rPr lang="en-US" sz="1200" b="1" dirty="0">
                <a:latin typeface="Arial" charset="0"/>
                <a:ea typeface="Arial" charset="0"/>
                <a:cs typeface="Arial" charset="0"/>
              </a:rPr>
              <a:t>Vmware Integration: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a:t>
            </a:r>
            <a:r>
              <a:rPr lang="en-US" sz="1200" baseline="0" dirty="0">
                <a:latin typeface="Arial" charset="0"/>
                <a:ea typeface="Arial" charset="0"/>
                <a:cs typeface="Arial" charset="0"/>
              </a:rPr>
              <a:t> </a:t>
            </a:r>
            <a:r>
              <a:rPr lang="en-US" sz="1200" dirty="0">
                <a:latin typeface="Arial" charset="0"/>
                <a:ea typeface="Arial" charset="0"/>
                <a:cs typeface="Arial" charset="0"/>
              </a:rPr>
              <a:t>Extend your Investment to Application Layer </a:t>
            </a:r>
          </a:p>
          <a:p>
            <a:endParaRPr lang="en-US" dirty="0"/>
          </a:p>
        </p:txBody>
      </p:sp>
      <p:sp>
        <p:nvSpPr>
          <p:cNvPr id="4" name="Slide Number Placeholder 3"/>
          <p:cNvSpPr>
            <a:spLocks noGrp="1"/>
          </p:cNvSpPr>
          <p:nvPr>
            <p:ph type="sldNum" sz="quarter" idx="5"/>
          </p:nvPr>
        </p:nvSpPr>
        <p:spPr/>
        <p:txBody>
          <a:bodyPr/>
          <a:lstStyle/>
          <a:p>
            <a:fld id="{65D213E2-E421-A849-BA11-35F2D2B87368}" type="slidenum">
              <a:rPr lang="en-US" smtClean="0"/>
              <a:t>10</a:t>
            </a:fld>
            <a:endParaRPr lang="en-US" dirty="0"/>
          </a:p>
        </p:txBody>
      </p:sp>
    </p:spTree>
    <p:extLst>
      <p:ext uri="{BB962C8B-B14F-4D97-AF65-F5344CB8AC3E}">
        <p14:creationId xmlns:p14="http://schemas.microsoft.com/office/powerpoint/2010/main" val="208016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7E05-9675-3C4C-8334-9044885137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C8AFC9-90C2-D343-A3FA-27C411B7F6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164FD6-7FF9-D64A-A479-6E8750BFFAD5}"/>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5" name="Footer Placeholder 4">
            <a:extLst>
              <a:ext uri="{FF2B5EF4-FFF2-40B4-BE49-F238E27FC236}">
                <a16:creationId xmlns:a16="http://schemas.microsoft.com/office/drawing/2014/main" id="{A53767F3-9D64-DB49-B7C7-F33DA7EFD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99504-7D75-4B4B-8CEB-6E469F327F26}"/>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321267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80458-33CA-3B44-B2D0-EDBE81C423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75A26A-EE5B-B241-8A74-B364F602AE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4E2DA-95DE-8349-93B6-902DFF5AEA47}"/>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5" name="Footer Placeholder 4">
            <a:extLst>
              <a:ext uri="{FF2B5EF4-FFF2-40B4-BE49-F238E27FC236}">
                <a16:creationId xmlns:a16="http://schemas.microsoft.com/office/drawing/2014/main" id="{ED97080B-0C2E-8340-A5E1-310FF24D6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6730C-356B-2641-B9C5-A2C02587C4EC}"/>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2477676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A68573-9960-834E-8365-CD415632FA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E97D0E-E096-4E48-91E4-2C88980F59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2162F-4B6D-C14D-B541-CE65B2BCA5CC}"/>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5" name="Footer Placeholder 4">
            <a:extLst>
              <a:ext uri="{FF2B5EF4-FFF2-40B4-BE49-F238E27FC236}">
                <a16:creationId xmlns:a16="http://schemas.microsoft.com/office/drawing/2014/main" id="{F34C0EE0-2517-AC4B-86AE-B369B997C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8CBD1-90F9-3F4B-B765-AFC1021B7078}"/>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226514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041B22-9342-7A44-8190-C66B3EB8DC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p:cNvSpPr/>
          <p:nvPr userDrawn="1"/>
        </p:nvSpPr>
        <p:spPr>
          <a:xfrm>
            <a:off x="-2" y="0"/>
            <a:ext cx="12192000" cy="6858000"/>
          </a:xfrm>
          <a:prstGeom prst="rect">
            <a:avLst/>
          </a:prstGeom>
          <a:solidFill>
            <a:srgbClr val="29292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a:off x="-1617550" y="3246122"/>
            <a:ext cx="3600859" cy="365760"/>
          </a:xfrm>
          <a:prstGeom prst="rect">
            <a:avLst/>
          </a:prstGeom>
          <a:solidFill>
            <a:srgbClr val="F1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10208691" y="3246122"/>
            <a:ext cx="3600859" cy="365760"/>
          </a:xfrm>
          <a:prstGeom prst="rect">
            <a:avLst/>
          </a:prstGeom>
          <a:solidFill>
            <a:srgbClr val="F1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6881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09C0456-514A-084A-A17E-CA342BFB67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0139" y="6375324"/>
            <a:ext cx="1517904" cy="299335"/>
          </a:xfrm>
          <a:prstGeom prst="rect">
            <a:avLst/>
          </a:prstGeom>
        </p:spPr>
      </p:pic>
      <p:sp>
        <p:nvSpPr>
          <p:cNvPr id="3" name="Rectangle 2">
            <a:extLst>
              <a:ext uri="{FF2B5EF4-FFF2-40B4-BE49-F238E27FC236}">
                <a16:creationId xmlns:a16="http://schemas.microsoft.com/office/drawing/2014/main" id="{DAB55911-CFEA-BB43-8D4A-387AE376D20D}"/>
              </a:ext>
            </a:extLst>
          </p:cNvPr>
          <p:cNvSpPr/>
          <p:nvPr userDrawn="1"/>
        </p:nvSpPr>
        <p:spPr>
          <a:xfrm>
            <a:off x="1" y="-1"/>
            <a:ext cx="12192000" cy="168443"/>
          </a:xfrm>
          <a:prstGeom prst="rect">
            <a:avLst/>
          </a:prstGeom>
          <a:solidFill>
            <a:srgbClr val="F1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9601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1" y="0"/>
            <a:ext cx="4708478"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928"/>
              </a:solidFill>
            </a:endParaRPr>
          </a:p>
        </p:txBody>
      </p:sp>
      <p:sp>
        <p:nvSpPr>
          <p:cNvPr id="29" name="Rectangle 28"/>
          <p:cNvSpPr/>
          <p:nvPr userDrawn="1"/>
        </p:nvSpPr>
        <p:spPr>
          <a:xfrm>
            <a:off x="630324" y="539525"/>
            <a:ext cx="1884275" cy="109728"/>
          </a:xfrm>
          <a:prstGeom prst="rect">
            <a:avLst/>
          </a:prstGeom>
          <a:solidFill>
            <a:srgbClr val="F1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2979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1" y="0"/>
            <a:ext cx="4708478"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928"/>
              </a:solidFill>
            </a:endParaRPr>
          </a:p>
        </p:txBody>
      </p:sp>
      <p:sp>
        <p:nvSpPr>
          <p:cNvPr id="29" name="Rectangle 28"/>
          <p:cNvSpPr/>
          <p:nvPr userDrawn="1"/>
        </p:nvSpPr>
        <p:spPr>
          <a:xfrm>
            <a:off x="630324" y="539525"/>
            <a:ext cx="1884275" cy="109728"/>
          </a:xfrm>
          <a:prstGeom prst="rect">
            <a:avLst/>
          </a:prstGeom>
          <a:solidFill>
            <a:srgbClr val="F1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69BE3FE-9106-024E-A173-68C56D634531}"/>
              </a:ext>
            </a:extLst>
          </p:cNvPr>
          <p:cNvSpPr txBox="1"/>
          <p:nvPr userDrawn="1"/>
        </p:nvSpPr>
        <p:spPr>
          <a:xfrm>
            <a:off x="4901892" y="43934"/>
            <a:ext cx="2975675" cy="276999"/>
          </a:xfrm>
          <a:prstGeom prst="rect">
            <a:avLst/>
          </a:prstGeom>
          <a:noFill/>
        </p:spPr>
        <p:txBody>
          <a:bodyPr wrap="square" rtlCol="0">
            <a:spAutoFit/>
          </a:bodyPr>
          <a:lstStyle/>
          <a:p>
            <a:r>
              <a:rPr lang="en-US" sz="1200" b="1" dirty="0">
                <a:solidFill>
                  <a:schemeClr val="bg1">
                    <a:lumMod val="65000"/>
                  </a:schemeClr>
                </a:solidFill>
                <a:latin typeface="Montserrat" pitchFamily="2" charset="77"/>
              </a:rPr>
              <a:t>Direct Customers</a:t>
            </a:r>
          </a:p>
        </p:txBody>
      </p:sp>
      <p:cxnSp>
        <p:nvCxnSpPr>
          <p:cNvPr id="4" name="Straight Connector 3">
            <a:extLst>
              <a:ext uri="{FF2B5EF4-FFF2-40B4-BE49-F238E27FC236}">
                <a16:creationId xmlns:a16="http://schemas.microsoft.com/office/drawing/2014/main" id="{6EA30B74-E815-FE48-8EC7-41A3F050561C}"/>
              </a:ext>
            </a:extLst>
          </p:cNvPr>
          <p:cNvCxnSpPr>
            <a:cxnSpLocks/>
          </p:cNvCxnSpPr>
          <p:nvPr userDrawn="1"/>
        </p:nvCxnSpPr>
        <p:spPr>
          <a:xfrm>
            <a:off x="4991100" y="2815623"/>
            <a:ext cx="6911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9E547-58A6-5E43-A4BB-2D7672B895E8}"/>
              </a:ext>
            </a:extLst>
          </p:cNvPr>
          <p:cNvSpPr txBox="1"/>
          <p:nvPr userDrawn="1"/>
        </p:nvSpPr>
        <p:spPr>
          <a:xfrm>
            <a:off x="4901890" y="2815623"/>
            <a:ext cx="2975675" cy="276999"/>
          </a:xfrm>
          <a:prstGeom prst="rect">
            <a:avLst/>
          </a:prstGeom>
          <a:noFill/>
        </p:spPr>
        <p:txBody>
          <a:bodyPr wrap="square" rtlCol="0">
            <a:spAutoFit/>
          </a:bodyPr>
          <a:lstStyle/>
          <a:p>
            <a:r>
              <a:rPr lang="en-US" sz="1200" b="1" dirty="0">
                <a:solidFill>
                  <a:schemeClr val="bg1">
                    <a:lumMod val="65000"/>
                  </a:schemeClr>
                </a:solidFill>
                <a:latin typeface="Montserrat" pitchFamily="2" charset="77"/>
              </a:rPr>
              <a:t>Distribution Partners</a:t>
            </a:r>
          </a:p>
        </p:txBody>
      </p:sp>
      <p:cxnSp>
        <p:nvCxnSpPr>
          <p:cNvPr id="5" name="Straight Connector 4">
            <a:extLst>
              <a:ext uri="{FF2B5EF4-FFF2-40B4-BE49-F238E27FC236}">
                <a16:creationId xmlns:a16="http://schemas.microsoft.com/office/drawing/2014/main" id="{47B0A258-3325-6441-9E30-6E8B8FB57936}"/>
              </a:ext>
            </a:extLst>
          </p:cNvPr>
          <p:cNvCxnSpPr>
            <a:cxnSpLocks/>
          </p:cNvCxnSpPr>
          <p:nvPr userDrawn="1"/>
        </p:nvCxnSpPr>
        <p:spPr>
          <a:xfrm>
            <a:off x="4991100" y="3853622"/>
            <a:ext cx="6911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25A2142-0E91-1542-8232-F0B90A3CFC0A}"/>
              </a:ext>
            </a:extLst>
          </p:cNvPr>
          <p:cNvSpPr txBox="1"/>
          <p:nvPr userDrawn="1"/>
        </p:nvSpPr>
        <p:spPr>
          <a:xfrm>
            <a:off x="4901889" y="3848812"/>
            <a:ext cx="2975675" cy="276999"/>
          </a:xfrm>
          <a:prstGeom prst="rect">
            <a:avLst/>
          </a:prstGeom>
          <a:noFill/>
        </p:spPr>
        <p:txBody>
          <a:bodyPr wrap="square" rtlCol="0">
            <a:spAutoFit/>
          </a:bodyPr>
          <a:lstStyle/>
          <a:p>
            <a:r>
              <a:rPr lang="en-US" sz="1200" b="1" dirty="0">
                <a:solidFill>
                  <a:schemeClr val="bg1">
                    <a:lumMod val="65000"/>
                  </a:schemeClr>
                </a:solidFill>
                <a:latin typeface="Montserrat" pitchFamily="2" charset="77"/>
              </a:rPr>
              <a:t>Select Partners</a:t>
            </a:r>
          </a:p>
        </p:txBody>
      </p:sp>
      <p:cxnSp>
        <p:nvCxnSpPr>
          <p:cNvPr id="8" name="Straight Connector 7">
            <a:extLst>
              <a:ext uri="{FF2B5EF4-FFF2-40B4-BE49-F238E27FC236}">
                <a16:creationId xmlns:a16="http://schemas.microsoft.com/office/drawing/2014/main" id="{7823B449-E966-1A4B-8447-DAFA8E5BE40C}"/>
              </a:ext>
            </a:extLst>
          </p:cNvPr>
          <p:cNvCxnSpPr>
            <a:cxnSpLocks/>
          </p:cNvCxnSpPr>
          <p:nvPr userDrawn="1"/>
        </p:nvCxnSpPr>
        <p:spPr>
          <a:xfrm>
            <a:off x="4991100" y="5355811"/>
            <a:ext cx="6911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ACEF973-3187-8744-A578-53260973D642}"/>
              </a:ext>
            </a:extLst>
          </p:cNvPr>
          <p:cNvSpPr txBox="1"/>
          <p:nvPr userDrawn="1"/>
        </p:nvSpPr>
        <p:spPr>
          <a:xfrm>
            <a:off x="4901888" y="5355811"/>
            <a:ext cx="2975675" cy="276999"/>
          </a:xfrm>
          <a:prstGeom prst="rect">
            <a:avLst/>
          </a:prstGeom>
          <a:noFill/>
        </p:spPr>
        <p:txBody>
          <a:bodyPr wrap="square" rtlCol="0">
            <a:spAutoFit/>
          </a:bodyPr>
          <a:lstStyle/>
          <a:p>
            <a:r>
              <a:rPr lang="en-US" sz="1200" b="1" dirty="0">
                <a:solidFill>
                  <a:schemeClr val="bg1">
                    <a:lumMod val="65000"/>
                  </a:schemeClr>
                </a:solidFill>
                <a:latin typeface="Montserrat" pitchFamily="2" charset="77"/>
              </a:rPr>
              <a:t>Integration Ecosystem</a:t>
            </a:r>
          </a:p>
        </p:txBody>
      </p:sp>
    </p:spTree>
    <p:extLst>
      <p:ext uri="{BB962C8B-B14F-4D97-AF65-F5344CB8AC3E}">
        <p14:creationId xmlns:p14="http://schemas.microsoft.com/office/powerpoint/2010/main" val="3401190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222593-11EA-A741-9AE1-196F8B62F6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150" y="0"/>
            <a:ext cx="12224150" cy="6858000"/>
          </a:xfrm>
          <a:prstGeom prst="rect">
            <a:avLst/>
          </a:prstGeom>
        </p:spPr>
      </p:pic>
      <p:sp>
        <p:nvSpPr>
          <p:cNvPr id="6" name="Rectangle 5"/>
          <p:cNvSpPr/>
          <p:nvPr userDrawn="1"/>
        </p:nvSpPr>
        <p:spPr>
          <a:xfrm>
            <a:off x="-32150" y="0"/>
            <a:ext cx="12224150" cy="6858000"/>
          </a:xfrm>
          <a:prstGeom prst="rect">
            <a:avLst/>
          </a:prstGeom>
          <a:solidFill>
            <a:srgbClr val="2929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B63BE44-0C5A-7C46-AF6D-595A4A269845}"/>
              </a:ext>
            </a:extLst>
          </p:cNvPr>
          <p:cNvSpPr/>
          <p:nvPr userDrawn="1"/>
        </p:nvSpPr>
        <p:spPr>
          <a:xfrm>
            <a:off x="-32149" y="6062597"/>
            <a:ext cx="12224150" cy="795404"/>
          </a:xfrm>
          <a:prstGeom prst="rect">
            <a:avLst/>
          </a:prstGeom>
          <a:solidFill>
            <a:srgbClr val="F1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drawing&#10;&#10;Description automatically generated">
            <a:extLst>
              <a:ext uri="{FF2B5EF4-FFF2-40B4-BE49-F238E27FC236}">
                <a16:creationId xmlns:a16="http://schemas.microsoft.com/office/drawing/2014/main" id="{2E3AEFCA-E70D-5448-9F06-94EAF70698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77529" y="6102788"/>
            <a:ext cx="1988462" cy="688008"/>
          </a:xfrm>
          <a:prstGeom prst="rect">
            <a:avLst/>
          </a:prstGeom>
        </p:spPr>
      </p:pic>
    </p:spTree>
    <p:extLst>
      <p:ext uri="{BB962C8B-B14F-4D97-AF65-F5344CB8AC3E}">
        <p14:creationId xmlns:p14="http://schemas.microsoft.com/office/powerpoint/2010/main" val="2114528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p:cNvSpPr/>
          <p:nvPr userDrawn="1"/>
        </p:nvSpPr>
        <p:spPr>
          <a:xfrm>
            <a:off x="1" y="0"/>
            <a:ext cx="4953000"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928"/>
              </a:solidFill>
            </a:endParaRPr>
          </a:p>
        </p:txBody>
      </p:sp>
      <p:sp>
        <p:nvSpPr>
          <p:cNvPr id="9" name="Rectangle 8"/>
          <p:cNvSpPr/>
          <p:nvPr userDrawn="1"/>
        </p:nvSpPr>
        <p:spPr>
          <a:xfrm>
            <a:off x="6095999"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EE6"/>
              </a:solidFill>
            </a:endParaRPr>
          </a:p>
        </p:txBody>
      </p:sp>
      <p:sp>
        <p:nvSpPr>
          <p:cNvPr id="15" name="Rectangle 14"/>
          <p:cNvSpPr/>
          <p:nvPr userDrawn="1"/>
        </p:nvSpPr>
        <p:spPr>
          <a:xfrm>
            <a:off x="630324" y="3810000"/>
            <a:ext cx="1884275"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9792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B9C761-A611-2D4C-8492-687D62DF747E}"/>
              </a:ext>
            </a:extLst>
          </p:cNvPr>
          <p:cNvSpPr/>
          <p:nvPr userDrawn="1"/>
        </p:nvSpPr>
        <p:spPr>
          <a:xfrm>
            <a:off x="1" y="-1"/>
            <a:ext cx="12192000" cy="168443"/>
          </a:xfrm>
          <a:prstGeom prst="rect">
            <a:avLst/>
          </a:prstGeom>
          <a:solidFill>
            <a:srgbClr val="F1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2917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D8D0-760A-9B47-9FFD-9EAD3F245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DEDCAA-0FF7-EC4D-8CE6-1D0E3510D5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CCF92-8710-EF46-BF2C-535DAE79767D}"/>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5" name="Footer Placeholder 4">
            <a:extLst>
              <a:ext uri="{FF2B5EF4-FFF2-40B4-BE49-F238E27FC236}">
                <a16:creationId xmlns:a16="http://schemas.microsoft.com/office/drawing/2014/main" id="{8008CE75-D020-5A44-87F7-37C17C8F3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067A8-08AB-E244-918D-4BD94434060E}"/>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2973831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7F4F-1FE8-1E42-81C0-31D47E2A57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BCA0F9-372C-AA41-A48B-62372B9C4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D9A906-A1F8-7648-A499-60671A419825}"/>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5" name="Footer Placeholder 4">
            <a:extLst>
              <a:ext uri="{FF2B5EF4-FFF2-40B4-BE49-F238E27FC236}">
                <a16:creationId xmlns:a16="http://schemas.microsoft.com/office/drawing/2014/main" id="{F593DB10-3BF3-7045-9DD5-E78A80938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F43FF-A792-884B-A0F8-E13694AB200E}"/>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309672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B186F-0263-354E-8F82-A2BEC1C35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F1C19-1200-A64A-A887-FE6EDAFF201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0D0A54-CC1C-C74B-B06E-79B432402B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65290-8C78-FA4A-B8B6-84F5C92C3BF6}"/>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6" name="Footer Placeholder 5">
            <a:extLst>
              <a:ext uri="{FF2B5EF4-FFF2-40B4-BE49-F238E27FC236}">
                <a16:creationId xmlns:a16="http://schemas.microsoft.com/office/drawing/2014/main" id="{9298FEE5-E575-F04E-A3D1-A45E0DE99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213BCC-8588-684B-8387-BF6C816FC605}"/>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4046004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702E-DA37-354C-8FBD-D2FC3E7EB8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387A05-FEDD-6040-B090-3AA52DD3C1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75F96C-CB9F-0D41-9E97-2267110F90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A65222-62E1-CB41-991C-DD6FA217A1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7810AD6-2FC5-8043-A602-251A0AEB43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A490F-CE33-EB4A-B9B8-0663840A2899}"/>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8" name="Footer Placeholder 7">
            <a:extLst>
              <a:ext uri="{FF2B5EF4-FFF2-40B4-BE49-F238E27FC236}">
                <a16:creationId xmlns:a16="http://schemas.microsoft.com/office/drawing/2014/main" id="{063F305E-7D16-EE4E-903F-AADEEB1EE2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C6861C-1B28-8B4E-83B4-1A072749EF2C}"/>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404521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7DACA-1F2C-E344-963A-104AFAC833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110A3B-0247-B749-B848-1F71E1D5D595}"/>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4" name="Footer Placeholder 3">
            <a:extLst>
              <a:ext uri="{FF2B5EF4-FFF2-40B4-BE49-F238E27FC236}">
                <a16:creationId xmlns:a16="http://schemas.microsoft.com/office/drawing/2014/main" id="{F405BD06-73E5-7B45-9821-DA4F51A7ED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2086B4-23BD-F343-A8B1-44CD1C0BF3AF}"/>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897446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1F64E3-5EF0-504D-85A8-133D8BE14C27}"/>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3" name="Footer Placeholder 2">
            <a:extLst>
              <a:ext uri="{FF2B5EF4-FFF2-40B4-BE49-F238E27FC236}">
                <a16:creationId xmlns:a16="http://schemas.microsoft.com/office/drawing/2014/main" id="{84ED2D54-44CA-9144-ACCE-3677E6D33D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501779-172E-5E4D-BE12-31268171DBE7}"/>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2325636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A137B-47C9-974C-9747-1F0CCAAAB3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2378A-5E04-2F48-935F-351B9752D7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0886B5-E9BD-0646-A5A2-CCF04A482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5E6DEF-91F0-B54B-AC9C-7D2E7D4B12D9}"/>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6" name="Footer Placeholder 5">
            <a:extLst>
              <a:ext uri="{FF2B5EF4-FFF2-40B4-BE49-F238E27FC236}">
                <a16:creationId xmlns:a16="http://schemas.microsoft.com/office/drawing/2014/main" id="{FE65FC81-88B4-E84B-9FEC-8925B1A89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05AC9-ABB2-4A4F-99D7-B880B0384047}"/>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302514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637C5-A37E-C04A-A5AC-B386E841E2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468622-788D-7F43-9836-DB2A0ADFA3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48B778-0F90-4649-A2A3-FCA67DABB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64FE0E-793F-164B-BB48-51AC0F4FA4BB}"/>
              </a:ext>
            </a:extLst>
          </p:cNvPr>
          <p:cNvSpPr>
            <a:spLocks noGrp="1"/>
          </p:cNvSpPr>
          <p:nvPr>
            <p:ph type="dt" sz="half" idx="10"/>
          </p:nvPr>
        </p:nvSpPr>
        <p:spPr/>
        <p:txBody>
          <a:bodyPr/>
          <a:lstStyle/>
          <a:p>
            <a:fld id="{A32AA730-B843-7C4A-A85C-6B336E3E71D4}" type="datetimeFigureOut">
              <a:rPr lang="en-US" smtClean="0"/>
              <a:t>7/6/20</a:t>
            </a:fld>
            <a:endParaRPr lang="en-US"/>
          </a:p>
        </p:txBody>
      </p:sp>
      <p:sp>
        <p:nvSpPr>
          <p:cNvPr id="6" name="Footer Placeholder 5">
            <a:extLst>
              <a:ext uri="{FF2B5EF4-FFF2-40B4-BE49-F238E27FC236}">
                <a16:creationId xmlns:a16="http://schemas.microsoft.com/office/drawing/2014/main" id="{7AFFF0DF-3F60-264E-B68C-3F8881420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5D4BBC-34C8-1A48-9A7F-9782063A25F7}"/>
              </a:ext>
            </a:extLst>
          </p:cNvPr>
          <p:cNvSpPr>
            <a:spLocks noGrp="1"/>
          </p:cNvSpPr>
          <p:nvPr>
            <p:ph type="sldNum" sz="quarter" idx="12"/>
          </p:nvPr>
        </p:nvSpPr>
        <p:spPr/>
        <p:txBody>
          <a:bodyPr/>
          <a:lstStyle/>
          <a:p>
            <a:fld id="{662DF336-C5CE-C944-A7D0-276F4574CAE5}" type="slidenum">
              <a:rPr lang="en-US" smtClean="0"/>
              <a:t>‹#›</a:t>
            </a:fld>
            <a:endParaRPr lang="en-US"/>
          </a:p>
        </p:txBody>
      </p:sp>
    </p:spTree>
    <p:extLst>
      <p:ext uri="{BB962C8B-B14F-4D97-AF65-F5344CB8AC3E}">
        <p14:creationId xmlns:p14="http://schemas.microsoft.com/office/powerpoint/2010/main" val="4089030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03D2E0-BA1C-314A-A3C4-3A8BE87DD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AA5410-9748-3B46-AB6C-8E07C4A84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45E7C-198A-734C-9CBB-935BA15C90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AA730-B843-7C4A-A85C-6B336E3E71D4}" type="datetimeFigureOut">
              <a:rPr lang="en-US" smtClean="0"/>
              <a:t>7/6/20</a:t>
            </a:fld>
            <a:endParaRPr lang="en-US"/>
          </a:p>
        </p:txBody>
      </p:sp>
      <p:sp>
        <p:nvSpPr>
          <p:cNvPr id="5" name="Footer Placeholder 4">
            <a:extLst>
              <a:ext uri="{FF2B5EF4-FFF2-40B4-BE49-F238E27FC236}">
                <a16:creationId xmlns:a16="http://schemas.microsoft.com/office/drawing/2014/main" id="{F9356220-B11F-E64D-8E8E-F5C72F1FE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83D46A-E7C0-B34A-9D25-E5FA636627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DF336-C5CE-C944-A7D0-276F4574CAE5}" type="slidenum">
              <a:rPr lang="en-US" smtClean="0"/>
              <a:t>‹#›</a:t>
            </a:fld>
            <a:endParaRPr lang="en-US"/>
          </a:p>
        </p:txBody>
      </p:sp>
    </p:spTree>
    <p:extLst>
      <p:ext uri="{BB962C8B-B14F-4D97-AF65-F5344CB8AC3E}">
        <p14:creationId xmlns:p14="http://schemas.microsoft.com/office/powerpoint/2010/main" val="2066397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8" r:id="rId15"/>
    <p:sldLayoutId id="2147483664" r:id="rId16"/>
    <p:sldLayoutId id="2147483665"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67.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 Id="rId14" Type="http://schemas.openxmlformats.org/officeDocument/2006/relationships/image" Target="../media/image68.svg"/></Relationships>
</file>

<file path=ppt/slides/_rels/slide11.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14.xml"/><Relationship Id="rId5" Type="http://schemas.openxmlformats.org/officeDocument/2006/relationships/image" Target="../media/image129.svg"/><Relationship Id="rId4" Type="http://schemas.openxmlformats.org/officeDocument/2006/relationships/image" Target="../media/image1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13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83.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tiff"/><Relationship Id="rId26" Type="http://schemas.openxmlformats.org/officeDocument/2006/relationships/image" Target="../media/image34.tiff"/><Relationship Id="rId39" Type="http://schemas.openxmlformats.org/officeDocument/2006/relationships/image" Target="../media/image47.png"/><Relationship Id="rId21" Type="http://schemas.openxmlformats.org/officeDocument/2006/relationships/image" Target="../media/image29.tiff"/><Relationship Id="rId34" Type="http://schemas.openxmlformats.org/officeDocument/2006/relationships/image" Target="../media/image42.png"/><Relationship Id="rId42" Type="http://schemas.openxmlformats.org/officeDocument/2006/relationships/image" Target="../media/image50.png"/><Relationship Id="rId47" Type="http://schemas.openxmlformats.org/officeDocument/2006/relationships/image" Target="../media/image55.tiff"/><Relationship Id="rId7" Type="http://schemas.openxmlformats.org/officeDocument/2006/relationships/image" Target="../media/image15.tiff"/><Relationship Id="rId2" Type="http://schemas.openxmlformats.org/officeDocument/2006/relationships/notesSlide" Target="../notesSlides/notesSlide3.xml"/><Relationship Id="rId16" Type="http://schemas.openxmlformats.org/officeDocument/2006/relationships/image" Target="../media/image24.tiff"/><Relationship Id="rId29" Type="http://schemas.openxmlformats.org/officeDocument/2006/relationships/image" Target="../media/image37.tiff"/><Relationship Id="rId1" Type="http://schemas.openxmlformats.org/officeDocument/2006/relationships/slideLayout" Target="../slideLayouts/slideLayout15.xml"/><Relationship Id="rId6" Type="http://schemas.openxmlformats.org/officeDocument/2006/relationships/image" Target="../media/image14.tiff"/><Relationship Id="rId11" Type="http://schemas.openxmlformats.org/officeDocument/2006/relationships/image" Target="../media/image19.png"/><Relationship Id="rId24" Type="http://schemas.openxmlformats.org/officeDocument/2006/relationships/image" Target="../media/image32.tiff"/><Relationship Id="rId32" Type="http://schemas.openxmlformats.org/officeDocument/2006/relationships/image" Target="../media/image40.tiff"/><Relationship Id="rId37" Type="http://schemas.openxmlformats.org/officeDocument/2006/relationships/image" Target="../media/image45.tiff"/><Relationship Id="rId40" Type="http://schemas.openxmlformats.org/officeDocument/2006/relationships/image" Target="../media/image48.png"/><Relationship Id="rId45" Type="http://schemas.openxmlformats.org/officeDocument/2006/relationships/image" Target="../media/image53.png"/><Relationship Id="rId5" Type="http://schemas.openxmlformats.org/officeDocument/2006/relationships/image" Target="../media/image13.jpeg"/><Relationship Id="rId15" Type="http://schemas.openxmlformats.org/officeDocument/2006/relationships/image" Target="../media/image23.tiff"/><Relationship Id="rId23" Type="http://schemas.openxmlformats.org/officeDocument/2006/relationships/image" Target="../media/image31.png"/><Relationship Id="rId28" Type="http://schemas.openxmlformats.org/officeDocument/2006/relationships/image" Target="../media/image36.tiff"/><Relationship Id="rId36" Type="http://schemas.openxmlformats.org/officeDocument/2006/relationships/image" Target="../media/image44.tiff"/><Relationship Id="rId10" Type="http://schemas.openxmlformats.org/officeDocument/2006/relationships/image" Target="../media/image18.png"/><Relationship Id="rId19" Type="http://schemas.openxmlformats.org/officeDocument/2006/relationships/image" Target="../media/image27.tiff"/><Relationship Id="rId31" Type="http://schemas.openxmlformats.org/officeDocument/2006/relationships/image" Target="../media/image39.png"/><Relationship Id="rId44" Type="http://schemas.openxmlformats.org/officeDocument/2006/relationships/image" Target="../media/image52.png"/><Relationship Id="rId4" Type="http://schemas.openxmlformats.org/officeDocument/2006/relationships/image" Target="../media/image12.tiff"/><Relationship Id="rId9" Type="http://schemas.openxmlformats.org/officeDocument/2006/relationships/image" Target="../media/image17.png"/><Relationship Id="rId14" Type="http://schemas.openxmlformats.org/officeDocument/2006/relationships/image" Target="../media/image22.tiff"/><Relationship Id="rId22" Type="http://schemas.openxmlformats.org/officeDocument/2006/relationships/image" Target="../media/image30.tiff"/><Relationship Id="rId27" Type="http://schemas.openxmlformats.org/officeDocument/2006/relationships/image" Target="../media/image35.tiff"/><Relationship Id="rId30" Type="http://schemas.openxmlformats.org/officeDocument/2006/relationships/image" Target="../media/image38.png"/><Relationship Id="rId35" Type="http://schemas.openxmlformats.org/officeDocument/2006/relationships/image" Target="../media/image43.tiff"/><Relationship Id="rId43" Type="http://schemas.openxmlformats.org/officeDocument/2006/relationships/image" Target="../media/image51.tiff"/><Relationship Id="rId48" Type="http://schemas.openxmlformats.org/officeDocument/2006/relationships/image" Target="../media/image56.tiff"/><Relationship Id="rId8" Type="http://schemas.openxmlformats.org/officeDocument/2006/relationships/image" Target="../media/image16.tiff"/><Relationship Id="rId3" Type="http://schemas.openxmlformats.org/officeDocument/2006/relationships/image" Target="../media/image11.png"/><Relationship Id="rId12" Type="http://schemas.openxmlformats.org/officeDocument/2006/relationships/image" Target="../media/image20.png"/><Relationship Id="rId17" Type="http://schemas.openxmlformats.org/officeDocument/2006/relationships/image" Target="../media/image25.tiff"/><Relationship Id="rId25" Type="http://schemas.openxmlformats.org/officeDocument/2006/relationships/image" Target="../media/image33.tiff"/><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tiff"/><Relationship Id="rId20" Type="http://schemas.openxmlformats.org/officeDocument/2006/relationships/image" Target="../media/image28.tiff"/><Relationship Id="rId41" Type="http://schemas.openxmlformats.org/officeDocument/2006/relationships/image" Target="../media/image49.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5.xml"/><Relationship Id="rId16" Type="http://schemas.openxmlformats.org/officeDocument/2006/relationships/image" Target="../media/image70.svg"/><Relationship Id="rId1" Type="http://schemas.openxmlformats.org/officeDocument/2006/relationships/slideLayout" Target="../slideLayouts/slideLayout13.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6.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75.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74.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0.svg"/><Relationship Id="rId11" Type="http://schemas.openxmlformats.org/officeDocument/2006/relationships/image" Target="../media/image73.png"/><Relationship Id="rId5" Type="http://schemas.openxmlformats.org/officeDocument/2006/relationships/image" Target="../media/image59.png"/><Relationship Id="rId10" Type="http://schemas.openxmlformats.org/officeDocument/2006/relationships/image" Target="../media/image72.svg"/><Relationship Id="rId4" Type="http://schemas.openxmlformats.org/officeDocument/2006/relationships/image" Target="../media/image58.svg"/><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svg"/><Relationship Id="rId12" Type="http://schemas.openxmlformats.org/officeDocument/2006/relationships/image" Target="../media/image91.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svg"/><Relationship Id="rId9" Type="http://schemas.openxmlformats.org/officeDocument/2006/relationships/image" Target="../media/image88.svg"/></Relationships>
</file>

<file path=ppt/slides/_rels/slide9.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7.svg"/><Relationship Id="rId26" Type="http://schemas.openxmlformats.org/officeDocument/2006/relationships/image" Target="../media/image115.sv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notesSlide" Target="../notesSlides/notesSlide8.xml"/><Relationship Id="rId16" Type="http://schemas.openxmlformats.org/officeDocument/2006/relationships/image" Target="../media/image105.svg"/><Relationship Id="rId20" Type="http://schemas.openxmlformats.org/officeDocument/2006/relationships/image" Target="../media/image109.svg"/><Relationship Id="rId1" Type="http://schemas.openxmlformats.org/officeDocument/2006/relationships/slideLayout" Target="../slideLayouts/slideLayout18.xml"/><Relationship Id="rId6" Type="http://schemas.openxmlformats.org/officeDocument/2006/relationships/image" Target="../media/image95.svg"/><Relationship Id="rId11" Type="http://schemas.openxmlformats.org/officeDocument/2006/relationships/image" Target="../media/image100.png"/><Relationship Id="rId24" Type="http://schemas.openxmlformats.org/officeDocument/2006/relationships/image" Target="../media/image113.sv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10" Type="http://schemas.openxmlformats.org/officeDocument/2006/relationships/image" Target="../media/image99.svg"/><Relationship Id="rId19" Type="http://schemas.openxmlformats.org/officeDocument/2006/relationships/image" Target="../media/image108.pn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svg"/><Relationship Id="rId22" Type="http://schemas.openxmlformats.org/officeDocument/2006/relationships/image" Target="../media/image1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B500D3E-6CAA-124D-AAC9-01C538C02574}"/>
              </a:ext>
            </a:extLst>
          </p:cNvPr>
          <p:cNvGrpSpPr/>
          <p:nvPr/>
        </p:nvGrpSpPr>
        <p:grpSpPr>
          <a:xfrm>
            <a:off x="969818" y="1904677"/>
            <a:ext cx="10196945" cy="3048647"/>
            <a:chOff x="983673" y="4278962"/>
            <a:chExt cx="10196945" cy="3048647"/>
          </a:xfrm>
        </p:grpSpPr>
        <p:pic>
          <p:nvPicPr>
            <p:cNvPr id="266" name="Graphic 265">
              <a:extLst>
                <a:ext uri="{FF2B5EF4-FFF2-40B4-BE49-F238E27FC236}">
                  <a16:creationId xmlns:a16="http://schemas.microsoft.com/office/drawing/2014/main" id="{606FB55C-748A-D846-A79B-ED15B9D230F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93310" y="4278962"/>
              <a:ext cx="4033091" cy="795336"/>
            </a:xfrm>
            <a:prstGeom prst="rect">
              <a:avLst/>
            </a:prstGeom>
          </p:spPr>
        </p:pic>
        <p:cxnSp>
          <p:nvCxnSpPr>
            <p:cNvPr id="270" name="Straight Connector 269">
              <a:extLst>
                <a:ext uri="{FF2B5EF4-FFF2-40B4-BE49-F238E27FC236}">
                  <a16:creationId xmlns:a16="http://schemas.microsoft.com/office/drawing/2014/main" id="{A5B542D9-BFAE-3C4F-95D9-776951C6DFB1}"/>
                </a:ext>
              </a:extLst>
            </p:cNvPr>
            <p:cNvCxnSpPr>
              <a:cxnSpLocks/>
            </p:cNvCxnSpPr>
            <p:nvPr/>
          </p:nvCxnSpPr>
          <p:spPr>
            <a:xfrm>
              <a:off x="2486891" y="5420002"/>
              <a:ext cx="72182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0B0FF4E5-9EE5-144E-8EB0-D12E4A5D0214}"/>
                </a:ext>
              </a:extLst>
            </p:cNvPr>
            <p:cNvSpPr txBox="1"/>
            <p:nvPr/>
          </p:nvSpPr>
          <p:spPr>
            <a:xfrm>
              <a:off x="983673" y="5765707"/>
              <a:ext cx="10196945" cy="1561902"/>
            </a:xfrm>
            <a:prstGeom prst="rect">
              <a:avLst/>
            </a:prstGeom>
            <a:noFill/>
          </p:spPr>
          <p:txBody>
            <a:bodyPr wrap="square" rtlCol="0">
              <a:spAutoFit/>
            </a:bodyPr>
            <a:lstStyle/>
            <a:p>
              <a:pPr algn="ctr">
                <a:lnSpc>
                  <a:spcPts val="5080"/>
                </a:lnSpc>
                <a:spcAft>
                  <a:spcPts val="1200"/>
                </a:spcAft>
              </a:pPr>
              <a:r>
                <a:rPr lang="en-US" sz="5400" b="1" dirty="0">
                  <a:solidFill>
                    <a:srgbClr val="F17C20"/>
                  </a:solidFill>
                  <a:latin typeface="Montserrat Black" pitchFamily="2" charset="77"/>
                </a:rPr>
                <a:t>CONTINUITY ENGINE</a:t>
              </a:r>
            </a:p>
            <a:p>
              <a:pPr algn="ctr">
                <a:lnSpc>
                  <a:spcPts val="5080"/>
                </a:lnSpc>
                <a:spcAft>
                  <a:spcPts val="1200"/>
                </a:spcAft>
              </a:pPr>
              <a:r>
                <a:rPr lang="en-US" sz="4400" dirty="0">
                  <a:solidFill>
                    <a:schemeClr val="bg1"/>
                  </a:solidFill>
                  <a:latin typeface="Montserrat Light" pitchFamily="2" charset="77"/>
                </a:rPr>
                <a:t>Solution Overview</a:t>
              </a:r>
            </a:p>
          </p:txBody>
        </p:sp>
      </p:grpSp>
    </p:spTree>
    <p:extLst>
      <p:ext uri="{BB962C8B-B14F-4D97-AF65-F5344CB8AC3E}">
        <p14:creationId xmlns:p14="http://schemas.microsoft.com/office/powerpoint/2010/main" val="3665788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40460C2-89A4-6743-B09F-8A430DB12F08}"/>
              </a:ext>
            </a:extLst>
          </p:cNvPr>
          <p:cNvSpPr/>
          <p:nvPr/>
        </p:nvSpPr>
        <p:spPr>
          <a:xfrm rot="3835954" flipH="1">
            <a:off x="5117236" y="4046450"/>
            <a:ext cx="45719" cy="831375"/>
          </a:xfrm>
          <a:prstGeom prst="rect">
            <a:avLst/>
          </a:prstGeom>
          <a:solidFill>
            <a:srgbClr val="D0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782A7B74-E223-464F-A8FF-88791588A088}"/>
              </a:ext>
            </a:extLst>
          </p:cNvPr>
          <p:cNvSpPr/>
          <p:nvPr/>
        </p:nvSpPr>
        <p:spPr>
          <a:xfrm rot="20209482">
            <a:off x="5616713" y="2562916"/>
            <a:ext cx="57622" cy="831375"/>
          </a:xfrm>
          <a:prstGeom prst="rect">
            <a:avLst/>
          </a:prstGeom>
          <a:solidFill>
            <a:srgbClr val="54B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7ABA8FA-B5F5-D14A-893A-41D2D520AD86}"/>
              </a:ext>
            </a:extLst>
          </p:cNvPr>
          <p:cNvSpPr/>
          <p:nvPr/>
        </p:nvSpPr>
        <p:spPr>
          <a:xfrm rot="17483264">
            <a:off x="5069980" y="3273812"/>
            <a:ext cx="53136" cy="831375"/>
          </a:xfrm>
          <a:prstGeom prst="rect">
            <a:avLst/>
          </a:prstGeom>
          <a:solidFill>
            <a:srgbClr val="EF7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79701FFC-7A9D-D241-9889-6E988D132941}"/>
              </a:ext>
            </a:extLst>
          </p:cNvPr>
          <p:cNvSpPr/>
          <p:nvPr/>
        </p:nvSpPr>
        <p:spPr>
          <a:xfrm rot="1300613" flipH="1">
            <a:off x="6527954" y="2520233"/>
            <a:ext cx="50434" cy="831375"/>
          </a:xfrm>
          <a:prstGeom prst="rect">
            <a:avLst/>
          </a:prstGeom>
          <a:solidFill>
            <a:srgbClr val="0FB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2BF6AA4-F652-A446-8FB4-9DB0D8F2C233}"/>
              </a:ext>
            </a:extLst>
          </p:cNvPr>
          <p:cNvSpPr/>
          <p:nvPr/>
        </p:nvSpPr>
        <p:spPr>
          <a:xfrm rot="3840153" flipH="1">
            <a:off x="7150438" y="3214536"/>
            <a:ext cx="54493" cy="831375"/>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50891B2A-F434-0E40-8083-0FC49F68B832}"/>
              </a:ext>
            </a:extLst>
          </p:cNvPr>
          <p:cNvSpPr/>
          <p:nvPr/>
        </p:nvSpPr>
        <p:spPr>
          <a:xfrm rot="6881522" flipH="1">
            <a:off x="7085324" y="4086307"/>
            <a:ext cx="45719" cy="831375"/>
          </a:xfrm>
          <a:prstGeom prst="rect">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58E19C1-8D84-D145-B8EC-63EEA597053D}"/>
              </a:ext>
            </a:extLst>
          </p:cNvPr>
          <p:cNvSpPr/>
          <p:nvPr/>
        </p:nvSpPr>
        <p:spPr>
          <a:xfrm>
            <a:off x="5178348" y="3157316"/>
            <a:ext cx="1835305" cy="1835305"/>
          </a:xfrm>
          <a:prstGeom prst="ellipse">
            <a:avLst/>
          </a:prstGeom>
          <a:solidFill>
            <a:schemeClr val="bg1"/>
          </a:solidFill>
          <a:ln>
            <a:noFill/>
          </a:ln>
          <a:effectLst>
            <a:outerShdw blurRad="215900" dir="5400000" sx="99000" sy="99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12026F-9234-DB4A-BD22-2E46405AA396}"/>
              </a:ext>
            </a:extLst>
          </p:cNvPr>
          <p:cNvSpPr txBox="1"/>
          <p:nvPr/>
        </p:nvSpPr>
        <p:spPr>
          <a:xfrm>
            <a:off x="266700" y="428968"/>
            <a:ext cx="1192530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rPr>
              <a:t>ENGINE BENEFITS</a:t>
            </a:r>
          </a:p>
        </p:txBody>
      </p:sp>
      <p:sp>
        <p:nvSpPr>
          <p:cNvPr id="25" name="Freeform 82">
            <a:extLst>
              <a:ext uri="{FF2B5EF4-FFF2-40B4-BE49-F238E27FC236}">
                <a16:creationId xmlns:a16="http://schemas.microsoft.com/office/drawing/2014/main" id="{14A5B935-3761-F249-8695-CACA3CB144BD}"/>
              </a:ext>
            </a:extLst>
          </p:cNvPr>
          <p:cNvSpPr>
            <a:spLocks noChangeArrowheads="1"/>
          </p:cNvSpPr>
          <p:nvPr/>
        </p:nvSpPr>
        <p:spPr bwMode="auto">
          <a:xfrm>
            <a:off x="3555395" y="2378606"/>
            <a:ext cx="1639947" cy="1583534"/>
          </a:xfrm>
          <a:custGeom>
            <a:avLst/>
            <a:gdLst>
              <a:gd name="T0" fmla="*/ 2080 w 5514"/>
              <a:gd name="T1" fmla="*/ 96 h 5322"/>
              <a:gd name="T2" fmla="*/ 2080 w 5514"/>
              <a:gd name="T3" fmla="*/ 96 h 5322"/>
              <a:gd name="T4" fmla="*/ 9 w 5514"/>
              <a:gd name="T5" fmla="*/ 5096 h 5322"/>
              <a:gd name="T6" fmla="*/ 9 w 5514"/>
              <a:gd name="T7" fmla="*/ 5096 h 5322"/>
              <a:gd name="T8" fmla="*/ 219 w 5514"/>
              <a:gd name="T9" fmla="*/ 5321 h 5322"/>
              <a:gd name="T10" fmla="*/ 4521 w 5514"/>
              <a:gd name="T11" fmla="*/ 5321 h 5322"/>
              <a:gd name="T12" fmla="*/ 4521 w 5514"/>
              <a:gd name="T13" fmla="*/ 5321 h 5322"/>
              <a:gd name="T14" fmla="*/ 4730 w 5514"/>
              <a:gd name="T15" fmla="*/ 5140 h 5322"/>
              <a:gd name="T16" fmla="*/ 4730 w 5514"/>
              <a:gd name="T17" fmla="*/ 5140 h 5322"/>
              <a:gd name="T18" fmla="*/ 5450 w 5514"/>
              <a:gd name="T19" fmla="*/ 3403 h 5322"/>
              <a:gd name="T20" fmla="*/ 5450 w 5514"/>
              <a:gd name="T21" fmla="*/ 3403 h 5322"/>
              <a:gd name="T22" fmla="*/ 5430 w 5514"/>
              <a:gd name="T23" fmla="*/ 3128 h 5322"/>
              <a:gd name="T24" fmla="*/ 2388 w 5514"/>
              <a:gd name="T25" fmla="*/ 86 h 5322"/>
              <a:gd name="T26" fmla="*/ 2388 w 5514"/>
              <a:gd name="T27" fmla="*/ 86 h 5322"/>
              <a:gd name="T28" fmla="*/ 2080 w 5514"/>
              <a:gd name="T29" fmla="*/ 96 h 5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4" h="5322">
                <a:moveTo>
                  <a:pt x="2080" y="96"/>
                </a:moveTo>
                <a:lnTo>
                  <a:pt x="2080" y="96"/>
                </a:lnTo>
                <a:cubicBezTo>
                  <a:pt x="901" y="1455"/>
                  <a:pt x="142" y="3189"/>
                  <a:pt x="9" y="5096"/>
                </a:cubicBezTo>
                <a:lnTo>
                  <a:pt x="9" y="5096"/>
                </a:lnTo>
                <a:cubicBezTo>
                  <a:pt x="0" y="5218"/>
                  <a:pt x="98" y="5321"/>
                  <a:pt x="219" y="5321"/>
                </a:cubicBezTo>
                <a:lnTo>
                  <a:pt x="4521" y="5321"/>
                </a:lnTo>
                <a:lnTo>
                  <a:pt x="4521" y="5321"/>
                </a:lnTo>
                <a:cubicBezTo>
                  <a:pt x="4626" y="5321"/>
                  <a:pt x="4715" y="5244"/>
                  <a:pt x="4730" y="5140"/>
                </a:cubicBezTo>
                <a:lnTo>
                  <a:pt x="4730" y="5140"/>
                </a:lnTo>
                <a:cubicBezTo>
                  <a:pt x="4824" y="4495"/>
                  <a:pt x="5079" y="3902"/>
                  <a:pt x="5450" y="3403"/>
                </a:cubicBezTo>
                <a:lnTo>
                  <a:pt x="5450" y="3403"/>
                </a:lnTo>
                <a:cubicBezTo>
                  <a:pt x="5513" y="3319"/>
                  <a:pt x="5504" y="3202"/>
                  <a:pt x="5430" y="3128"/>
                </a:cubicBezTo>
                <a:lnTo>
                  <a:pt x="2388" y="86"/>
                </a:lnTo>
                <a:lnTo>
                  <a:pt x="2388" y="86"/>
                </a:lnTo>
                <a:cubicBezTo>
                  <a:pt x="2302" y="0"/>
                  <a:pt x="2160" y="4"/>
                  <a:pt x="2080" y="96"/>
                </a:cubicBezTo>
              </a:path>
            </a:pathLst>
          </a:custGeom>
          <a:solidFill>
            <a:srgbClr val="EF7C21"/>
          </a:solidFill>
          <a:ln>
            <a:noFill/>
          </a:ln>
          <a:effectLst/>
        </p:spPr>
        <p:txBody>
          <a:bodyPr wrap="none" anchor="ctr"/>
          <a:lstStyle/>
          <a:p>
            <a:endParaRPr lang="en-US" sz="3266"/>
          </a:p>
        </p:txBody>
      </p:sp>
      <p:sp>
        <p:nvSpPr>
          <p:cNvPr id="26" name="Freeform 83">
            <a:extLst>
              <a:ext uri="{FF2B5EF4-FFF2-40B4-BE49-F238E27FC236}">
                <a16:creationId xmlns:a16="http://schemas.microsoft.com/office/drawing/2014/main" id="{E09F0B43-083D-4D4A-ACD9-FFA9FD21A996}"/>
              </a:ext>
            </a:extLst>
          </p:cNvPr>
          <p:cNvSpPr>
            <a:spLocks noChangeArrowheads="1"/>
          </p:cNvSpPr>
          <p:nvPr/>
        </p:nvSpPr>
        <p:spPr bwMode="auto">
          <a:xfrm>
            <a:off x="6996659" y="4187796"/>
            <a:ext cx="1639947" cy="1583533"/>
          </a:xfrm>
          <a:custGeom>
            <a:avLst/>
            <a:gdLst>
              <a:gd name="T0" fmla="*/ 783 w 5514"/>
              <a:gd name="T1" fmla="*/ 182 h 5323"/>
              <a:gd name="T2" fmla="*/ 783 w 5514"/>
              <a:gd name="T3" fmla="*/ 182 h 5323"/>
              <a:gd name="T4" fmla="*/ 63 w 5514"/>
              <a:gd name="T5" fmla="*/ 1919 h 5323"/>
              <a:gd name="T6" fmla="*/ 63 w 5514"/>
              <a:gd name="T7" fmla="*/ 1919 h 5323"/>
              <a:gd name="T8" fmla="*/ 83 w 5514"/>
              <a:gd name="T9" fmla="*/ 2194 h 5323"/>
              <a:gd name="T10" fmla="*/ 3125 w 5514"/>
              <a:gd name="T11" fmla="*/ 5236 h 5323"/>
              <a:gd name="T12" fmla="*/ 3125 w 5514"/>
              <a:gd name="T13" fmla="*/ 5236 h 5323"/>
              <a:gd name="T14" fmla="*/ 3433 w 5514"/>
              <a:gd name="T15" fmla="*/ 5225 h 5323"/>
              <a:gd name="T16" fmla="*/ 3433 w 5514"/>
              <a:gd name="T17" fmla="*/ 5225 h 5323"/>
              <a:gd name="T18" fmla="*/ 5504 w 5514"/>
              <a:gd name="T19" fmla="*/ 226 h 5323"/>
              <a:gd name="T20" fmla="*/ 5504 w 5514"/>
              <a:gd name="T21" fmla="*/ 226 h 5323"/>
              <a:gd name="T22" fmla="*/ 5294 w 5514"/>
              <a:gd name="T23" fmla="*/ 0 h 5323"/>
              <a:gd name="T24" fmla="*/ 991 w 5514"/>
              <a:gd name="T25" fmla="*/ 0 h 5323"/>
              <a:gd name="T26" fmla="*/ 991 w 5514"/>
              <a:gd name="T27" fmla="*/ 0 h 5323"/>
              <a:gd name="T28" fmla="*/ 783 w 5514"/>
              <a:gd name="T29" fmla="*/ 182 h 5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4" h="5323">
                <a:moveTo>
                  <a:pt x="783" y="182"/>
                </a:moveTo>
                <a:lnTo>
                  <a:pt x="783" y="182"/>
                </a:lnTo>
                <a:cubicBezTo>
                  <a:pt x="688" y="827"/>
                  <a:pt x="435" y="1419"/>
                  <a:pt x="63" y="1919"/>
                </a:cubicBezTo>
                <a:lnTo>
                  <a:pt x="63" y="1919"/>
                </a:lnTo>
                <a:cubicBezTo>
                  <a:pt x="0" y="2003"/>
                  <a:pt x="9" y="2120"/>
                  <a:pt x="83" y="2194"/>
                </a:cubicBezTo>
                <a:lnTo>
                  <a:pt x="3125" y="5236"/>
                </a:lnTo>
                <a:lnTo>
                  <a:pt x="3125" y="5236"/>
                </a:lnTo>
                <a:cubicBezTo>
                  <a:pt x="3211" y="5322"/>
                  <a:pt x="3353" y="5317"/>
                  <a:pt x="3433" y="5225"/>
                </a:cubicBezTo>
                <a:lnTo>
                  <a:pt x="3433" y="5225"/>
                </a:lnTo>
                <a:cubicBezTo>
                  <a:pt x="4613" y="3867"/>
                  <a:pt x="5371" y="2132"/>
                  <a:pt x="5504" y="226"/>
                </a:cubicBezTo>
                <a:lnTo>
                  <a:pt x="5504" y="226"/>
                </a:lnTo>
                <a:cubicBezTo>
                  <a:pt x="5513" y="104"/>
                  <a:pt x="5416" y="0"/>
                  <a:pt x="5294" y="0"/>
                </a:cubicBezTo>
                <a:lnTo>
                  <a:pt x="991" y="0"/>
                </a:lnTo>
                <a:lnTo>
                  <a:pt x="991" y="0"/>
                </a:lnTo>
                <a:cubicBezTo>
                  <a:pt x="887" y="0"/>
                  <a:pt x="798" y="78"/>
                  <a:pt x="783" y="182"/>
                </a:cubicBezTo>
              </a:path>
            </a:pathLst>
          </a:custGeom>
          <a:solidFill>
            <a:srgbClr val="233747"/>
          </a:solidFill>
          <a:ln>
            <a:noFill/>
          </a:ln>
          <a:effectLst/>
        </p:spPr>
        <p:txBody>
          <a:bodyPr wrap="none" anchor="ctr"/>
          <a:lstStyle/>
          <a:p>
            <a:endParaRPr lang="en-US" sz="3266"/>
          </a:p>
        </p:txBody>
      </p:sp>
      <p:sp>
        <p:nvSpPr>
          <p:cNvPr id="27" name="Freeform 84">
            <a:extLst>
              <a:ext uri="{FF2B5EF4-FFF2-40B4-BE49-F238E27FC236}">
                <a16:creationId xmlns:a16="http://schemas.microsoft.com/office/drawing/2014/main" id="{CE14F7C0-9B42-8E42-BA95-6DC8C5F85A56}"/>
              </a:ext>
            </a:extLst>
          </p:cNvPr>
          <p:cNvSpPr>
            <a:spLocks noChangeArrowheads="1"/>
          </p:cNvSpPr>
          <p:nvPr/>
        </p:nvSpPr>
        <p:spPr bwMode="auto">
          <a:xfrm>
            <a:off x="6996659" y="2378606"/>
            <a:ext cx="1639947" cy="1583534"/>
          </a:xfrm>
          <a:custGeom>
            <a:avLst/>
            <a:gdLst>
              <a:gd name="T0" fmla="*/ 3125 w 5514"/>
              <a:gd name="T1" fmla="*/ 86 h 5322"/>
              <a:gd name="T2" fmla="*/ 83 w 5514"/>
              <a:gd name="T3" fmla="*/ 3128 h 5322"/>
              <a:gd name="T4" fmla="*/ 83 w 5514"/>
              <a:gd name="T5" fmla="*/ 3128 h 5322"/>
              <a:gd name="T6" fmla="*/ 63 w 5514"/>
              <a:gd name="T7" fmla="*/ 3403 h 5322"/>
              <a:gd name="T8" fmla="*/ 63 w 5514"/>
              <a:gd name="T9" fmla="*/ 3403 h 5322"/>
              <a:gd name="T10" fmla="*/ 783 w 5514"/>
              <a:gd name="T11" fmla="*/ 5140 h 5322"/>
              <a:gd name="T12" fmla="*/ 783 w 5514"/>
              <a:gd name="T13" fmla="*/ 5140 h 5322"/>
              <a:gd name="T14" fmla="*/ 991 w 5514"/>
              <a:gd name="T15" fmla="*/ 5321 h 5322"/>
              <a:gd name="T16" fmla="*/ 5294 w 5514"/>
              <a:gd name="T17" fmla="*/ 5321 h 5322"/>
              <a:gd name="T18" fmla="*/ 5294 w 5514"/>
              <a:gd name="T19" fmla="*/ 5321 h 5322"/>
              <a:gd name="T20" fmla="*/ 5504 w 5514"/>
              <a:gd name="T21" fmla="*/ 5096 h 5322"/>
              <a:gd name="T22" fmla="*/ 5504 w 5514"/>
              <a:gd name="T23" fmla="*/ 5096 h 5322"/>
              <a:gd name="T24" fmla="*/ 3433 w 5514"/>
              <a:gd name="T25" fmla="*/ 96 h 5322"/>
              <a:gd name="T26" fmla="*/ 3433 w 5514"/>
              <a:gd name="T27" fmla="*/ 96 h 5322"/>
              <a:gd name="T28" fmla="*/ 3125 w 5514"/>
              <a:gd name="T29" fmla="*/ 86 h 5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4" h="5322">
                <a:moveTo>
                  <a:pt x="3125" y="86"/>
                </a:moveTo>
                <a:lnTo>
                  <a:pt x="83" y="3128"/>
                </a:lnTo>
                <a:lnTo>
                  <a:pt x="83" y="3128"/>
                </a:lnTo>
                <a:cubicBezTo>
                  <a:pt x="9" y="3202"/>
                  <a:pt x="0" y="3319"/>
                  <a:pt x="63" y="3403"/>
                </a:cubicBezTo>
                <a:lnTo>
                  <a:pt x="63" y="3403"/>
                </a:lnTo>
                <a:cubicBezTo>
                  <a:pt x="435" y="3902"/>
                  <a:pt x="688" y="4495"/>
                  <a:pt x="783" y="5140"/>
                </a:cubicBezTo>
                <a:lnTo>
                  <a:pt x="783" y="5140"/>
                </a:lnTo>
                <a:cubicBezTo>
                  <a:pt x="798" y="5244"/>
                  <a:pt x="887" y="5321"/>
                  <a:pt x="991" y="5321"/>
                </a:cubicBezTo>
                <a:lnTo>
                  <a:pt x="5294" y="5321"/>
                </a:lnTo>
                <a:lnTo>
                  <a:pt x="5294" y="5321"/>
                </a:lnTo>
                <a:cubicBezTo>
                  <a:pt x="5416" y="5321"/>
                  <a:pt x="5513" y="5218"/>
                  <a:pt x="5504" y="5096"/>
                </a:cubicBezTo>
                <a:lnTo>
                  <a:pt x="5504" y="5096"/>
                </a:lnTo>
                <a:cubicBezTo>
                  <a:pt x="5371" y="3189"/>
                  <a:pt x="4613" y="1455"/>
                  <a:pt x="3433" y="96"/>
                </a:cubicBezTo>
                <a:lnTo>
                  <a:pt x="3433" y="96"/>
                </a:lnTo>
                <a:cubicBezTo>
                  <a:pt x="3353" y="4"/>
                  <a:pt x="3211" y="0"/>
                  <a:pt x="3125" y="86"/>
                </a:cubicBezTo>
              </a:path>
            </a:pathLst>
          </a:custGeom>
          <a:solidFill>
            <a:srgbClr val="0F69AD"/>
          </a:solidFill>
          <a:ln>
            <a:noFill/>
          </a:ln>
          <a:effectLst/>
        </p:spPr>
        <p:txBody>
          <a:bodyPr wrap="none" anchor="ctr"/>
          <a:lstStyle/>
          <a:p>
            <a:endParaRPr lang="en-US" sz="3266"/>
          </a:p>
        </p:txBody>
      </p:sp>
      <p:sp>
        <p:nvSpPr>
          <p:cNvPr id="28" name="Freeform 85">
            <a:extLst>
              <a:ext uri="{FF2B5EF4-FFF2-40B4-BE49-F238E27FC236}">
                <a16:creationId xmlns:a16="http://schemas.microsoft.com/office/drawing/2014/main" id="{2443BB34-2DE3-804E-886D-1DE76CE17750}"/>
              </a:ext>
            </a:extLst>
          </p:cNvPr>
          <p:cNvSpPr>
            <a:spLocks noChangeArrowheads="1"/>
          </p:cNvSpPr>
          <p:nvPr/>
        </p:nvSpPr>
        <p:spPr bwMode="auto">
          <a:xfrm>
            <a:off x="6209485" y="1533705"/>
            <a:ext cx="1583534" cy="1639947"/>
          </a:xfrm>
          <a:custGeom>
            <a:avLst/>
            <a:gdLst>
              <a:gd name="T0" fmla="*/ 0 w 5323"/>
              <a:gd name="T1" fmla="*/ 219 h 5514"/>
              <a:gd name="T2" fmla="*/ 0 w 5323"/>
              <a:gd name="T3" fmla="*/ 4522 h 5514"/>
              <a:gd name="T4" fmla="*/ 0 w 5323"/>
              <a:gd name="T5" fmla="*/ 4522 h 5514"/>
              <a:gd name="T6" fmla="*/ 181 w 5323"/>
              <a:gd name="T7" fmla="*/ 4731 h 5514"/>
              <a:gd name="T8" fmla="*/ 181 w 5323"/>
              <a:gd name="T9" fmla="*/ 4731 h 5514"/>
              <a:gd name="T10" fmla="*/ 1919 w 5323"/>
              <a:gd name="T11" fmla="*/ 5451 h 5514"/>
              <a:gd name="T12" fmla="*/ 1919 w 5323"/>
              <a:gd name="T13" fmla="*/ 5451 h 5514"/>
              <a:gd name="T14" fmla="*/ 2194 w 5323"/>
              <a:gd name="T15" fmla="*/ 5430 h 5514"/>
              <a:gd name="T16" fmla="*/ 5235 w 5323"/>
              <a:gd name="T17" fmla="*/ 2388 h 5514"/>
              <a:gd name="T18" fmla="*/ 5235 w 5323"/>
              <a:gd name="T19" fmla="*/ 2388 h 5514"/>
              <a:gd name="T20" fmla="*/ 5225 w 5323"/>
              <a:gd name="T21" fmla="*/ 2080 h 5514"/>
              <a:gd name="T22" fmla="*/ 5225 w 5323"/>
              <a:gd name="T23" fmla="*/ 2080 h 5514"/>
              <a:gd name="T24" fmla="*/ 225 w 5323"/>
              <a:gd name="T25" fmla="*/ 8 h 5514"/>
              <a:gd name="T26" fmla="*/ 225 w 5323"/>
              <a:gd name="T27" fmla="*/ 8 h 5514"/>
              <a:gd name="T28" fmla="*/ 0 w 5323"/>
              <a:gd name="T29" fmla="*/ 219 h 5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23" h="5514">
                <a:moveTo>
                  <a:pt x="0" y="219"/>
                </a:moveTo>
                <a:lnTo>
                  <a:pt x="0" y="4522"/>
                </a:lnTo>
                <a:lnTo>
                  <a:pt x="0" y="4522"/>
                </a:lnTo>
                <a:cubicBezTo>
                  <a:pt x="0" y="4627"/>
                  <a:pt x="77" y="4716"/>
                  <a:pt x="181" y="4731"/>
                </a:cubicBezTo>
                <a:lnTo>
                  <a:pt x="181" y="4731"/>
                </a:lnTo>
                <a:cubicBezTo>
                  <a:pt x="826" y="4825"/>
                  <a:pt x="1419" y="5079"/>
                  <a:pt x="1919" y="5451"/>
                </a:cubicBezTo>
                <a:lnTo>
                  <a:pt x="1919" y="5451"/>
                </a:lnTo>
                <a:cubicBezTo>
                  <a:pt x="2003" y="5513"/>
                  <a:pt x="2119" y="5504"/>
                  <a:pt x="2194" y="5430"/>
                </a:cubicBezTo>
                <a:lnTo>
                  <a:pt x="5235" y="2388"/>
                </a:lnTo>
                <a:lnTo>
                  <a:pt x="5235" y="2388"/>
                </a:lnTo>
                <a:cubicBezTo>
                  <a:pt x="5322" y="2302"/>
                  <a:pt x="5317" y="2160"/>
                  <a:pt x="5225" y="2080"/>
                </a:cubicBezTo>
                <a:lnTo>
                  <a:pt x="5225" y="2080"/>
                </a:lnTo>
                <a:cubicBezTo>
                  <a:pt x="3866" y="900"/>
                  <a:pt x="2132" y="142"/>
                  <a:pt x="225" y="8"/>
                </a:cubicBezTo>
                <a:lnTo>
                  <a:pt x="225" y="8"/>
                </a:lnTo>
                <a:cubicBezTo>
                  <a:pt x="104" y="0"/>
                  <a:pt x="0" y="97"/>
                  <a:pt x="0" y="219"/>
                </a:cubicBezTo>
              </a:path>
            </a:pathLst>
          </a:custGeom>
          <a:solidFill>
            <a:srgbClr val="0FB6C9"/>
          </a:solidFill>
          <a:ln>
            <a:noFill/>
          </a:ln>
          <a:effectLst/>
        </p:spPr>
        <p:txBody>
          <a:bodyPr wrap="none" anchor="ctr"/>
          <a:lstStyle/>
          <a:p>
            <a:endParaRPr lang="en-US" sz="3266"/>
          </a:p>
        </p:txBody>
      </p:sp>
      <p:sp>
        <p:nvSpPr>
          <p:cNvPr id="29" name="Freeform 86">
            <a:extLst>
              <a:ext uri="{FF2B5EF4-FFF2-40B4-BE49-F238E27FC236}">
                <a16:creationId xmlns:a16="http://schemas.microsoft.com/office/drawing/2014/main" id="{8A108608-FDF9-E84F-8622-210447CB3071}"/>
              </a:ext>
            </a:extLst>
          </p:cNvPr>
          <p:cNvSpPr>
            <a:spLocks noChangeArrowheads="1"/>
          </p:cNvSpPr>
          <p:nvPr/>
        </p:nvSpPr>
        <p:spPr bwMode="auto">
          <a:xfrm>
            <a:off x="3555395" y="4187796"/>
            <a:ext cx="1639947" cy="1583533"/>
          </a:xfrm>
          <a:custGeom>
            <a:avLst/>
            <a:gdLst>
              <a:gd name="T0" fmla="*/ 4521 w 5514"/>
              <a:gd name="T1" fmla="*/ 0 h 5323"/>
              <a:gd name="T2" fmla="*/ 220 w 5514"/>
              <a:gd name="T3" fmla="*/ 0 h 5323"/>
              <a:gd name="T4" fmla="*/ 220 w 5514"/>
              <a:gd name="T5" fmla="*/ 0 h 5323"/>
              <a:gd name="T6" fmla="*/ 9 w 5514"/>
              <a:gd name="T7" fmla="*/ 225 h 5323"/>
              <a:gd name="T8" fmla="*/ 9 w 5514"/>
              <a:gd name="T9" fmla="*/ 225 h 5323"/>
              <a:gd name="T10" fmla="*/ 2080 w 5514"/>
              <a:gd name="T11" fmla="*/ 5225 h 5323"/>
              <a:gd name="T12" fmla="*/ 2080 w 5514"/>
              <a:gd name="T13" fmla="*/ 5225 h 5323"/>
              <a:gd name="T14" fmla="*/ 2388 w 5514"/>
              <a:gd name="T15" fmla="*/ 5236 h 5323"/>
              <a:gd name="T16" fmla="*/ 5430 w 5514"/>
              <a:gd name="T17" fmla="*/ 2194 h 5323"/>
              <a:gd name="T18" fmla="*/ 5430 w 5514"/>
              <a:gd name="T19" fmla="*/ 2194 h 5323"/>
              <a:gd name="T20" fmla="*/ 5450 w 5514"/>
              <a:gd name="T21" fmla="*/ 1919 h 5323"/>
              <a:gd name="T22" fmla="*/ 5450 w 5514"/>
              <a:gd name="T23" fmla="*/ 1919 h 5323"/>
              <a:gd name="T24" fmla="*/ 4730 w 5514"/>
              <a:gd name="T25" fmla="*/ 182 h 5323"/>
              <a:gd name="T26" fmla="*/ 4730 w 5514"/>
              <a:gd name="T27" fmla="*/ 182 h 5323"/>
              <a:gd name="T28" fmla="*/ 4521 w 5514"/>
              <a:gd name="T29" fmla="*/ 0 h 5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4" h="5323">
                <a:moveTo>
                  <a:pt x="4521" y="0"/>
                </a:moveTo>
                <a:lnTo>
                  <a:pt x="220" y="0"/>
                </a:lnTo>
                <a:lnTo>
                  <a:pt x="220" y="0"/>
                </a:lnTo>
                <a:cubicBezTo>
                  <a:pt x="98" y="0"/>
                  <a:pt x="0" y="104"/>
                  <a:pt x="9" y="225"/>
                </a:cubicBezTo>
                <a:lnTo>
                  <a:pt x="9" y="225"/>
                </a:lnTo>
                <a:cubicBezTo>
                  <a:pt x="142" y="2132"/>
                  <a:pt x="901" y="3867"/>
                  <a:pt x="2080" y="5225"/>
                </a:cubicBezTo>
                <a:lnTo>
                  <a:pt x="2080" y="5225"/>
                </a:lnTo>
                <a:cubicBezTo>
                  <a:pt x="2160" y="5317"/>
                  <a:pt x="2302" y="5322"/>
                  <a:pt x="2388" y="5236"/>
                </a:cubicBezTo>
                <a:lnTo>
                  <a:pt x="5430" y="2194"/>
                </a:lnTo>
                <a:lnTo>
                  <a:pt x="5430" y="2194"/>
                </a:lnTo>
                <a:cubicBezTo>
                  <a:pt x="5504" y="2120"/>
                  <a:pt x="5513" y="2003"/>
                  <a:pt x="5450" y="1919"/>
                </a:cubicBezTo>
                <a:lnTo>
                  <a:pt x="5450" y="1919"/>
                </a:lnTo>
                <a:cubicBezTo>
                  <a:pt x="5079" y="1419"/>
                  <a:pt x="4824" y="827"/>
                  <a:pt x="4730" y="182"/>
                </a:cubicBezTo>
                <a:lnTo>
                  <a:pt x="4730" y="182"/>
                </a:lnTo>
                <a:cubicBezTo>
                  <a:pt x="4715" y="78"/>
                  <a:pt x="4626" y="0"/>
                  <a:pt x="4521" y="0"/>
                </a:cubicBezTo>
              </a:path>
            </a:pathLst>
          </a:custGeom>
          <a:solidFill>
            <a:srgbClr val="D03232"/>
          </a:solidFill>
          <a:ln>
            <a:noFill/>
          </a:ln>
          <a:effectLst/>
        </p:spPr>
        <p:txBody>
          <a:bodyPr wrap="none" anchor="ctr"/>
          <a:lstStyle/>
          <a:p>
            <a:endParaRPr lang="en-US" sz="3266"/>
          </a:p>
        </p:txBody>
      </p:sp>
      <p:sp>
        <p:nvSpPr>
          <p:cNvPr id="38" name="Freeform 87">
            <a:extLst>
              <a:ext uri="{FF2B5EF4-FFF2-40B4-BE49-F238E27FC236}">
                <a16:creationId xmlns:a16="http://schemas.microsoft.com/office/drawing/2014/main" id="{FDD331CA-4C1F-2949-A311-4F574B042EA9}"/>
              </a:ext>
            </a:extLst>
          </p:cNvPr>
          <p:cNvSpPr>
            <a:spLocks noChangeArrowheads="1"/>
          </p:cNvSpPr>
          <p:nvPr/>
        </p:nvSpPr>
        <p:spPr bwMode="auto">
          <a:xfrm>
            <a:off x="4400295" y="1533705"/>
            <a:ext cx="1583533" cy="1639947"/>
          </a:xfrm>
          <a:custGeom>
            <a:avLst/>
            <a:gdLst>
              <a:gd name="T0" fmla="*/ 87 w 5323"/>
              <a:gd name="T1" fmla="*/ 2388 h 5514"/>
              <a:gd name="T2" fmla="*/ 3129 w 5323"/>
              <a:gd name="T3" fmla="*/ 5430 h 5514"/>
              <a:gd name="T4" fmla="*/ 3129 w 5323"/>
              <a:gd name="T5" fmla="*/ 5430 h 5514"/>
              <a:gd name="T6" fmla="*/ 3404 w 5323"/>
              <a:gd name="T7" fmla="*/ 5451 h 5514"/>
              <a:gd name="T8" fmla="*/ 3404 w 5323"/>
              <a:gd name="T9" fmla="*/ 5451 h 5514"/>
              <a:gd name="T10" fmla="*/ 5140 w 5323"/>
              <a:gd name="T11" fmla="*/ 4731 h 5514"/>
              <a:gd name="T12" fmla="*/ 5140 w 5323"/>
              <a:gd name="T13" fmla="*/ 4731 h 5514"/>
              <a:gd name="T14" fmla="*/ 5322 w 5323"/>
              <a:gd name="T15" fmla="*/ 4522 h 5514"/>
              <a:gd name="T16" fmla="*/ 5322 w 5323"/>
              <a:gd name="T17" fmla="*/ 219 h 5514"/>
              <a:gd name="T18" fmla="*/ 5322 w 5323"/>
              <a:gd name="T19" fmla="*/ 219 h 5514"/>
              <a:gd name="T20" fmla="*/ 5097 w 5323"/>
              <a:gd name="T21" fmla="*/ 8 h 5514"/>
              <a:gd name="T22" fmla="*/ 5097 w 5323"/>
              <a:gd name="T23" fmla="*/ 8 h 5514"/>
              <a:gd name="T24" fmla="*/ 97 w 5323"/>
              <a:gd name="T25" fmla="*/ 2080 h 5514"/>
              <a:gd name="T26" fmla="*/ 97 w 5323"/>
              <a:gd name="T27" fmla="*/ 2080 h 5514"/>
              <a:gd name="T28" fmla="*/ 87 w 5323"/>
              <a:gd name="T29" fmla="*/ 2388 h 5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23" h="5514">
                <a:moveTo>
                  <a:pt x="87" y="2388"/>
                </a:moveTo>
                <a:lnTo>
                  <a:pt x="3129" y="5430"/>
                </a:lnTo>
                <a:lnTo>
                  <a:pt x="3129" y="5430"/>
                </a:lnTo>
                <a:cubicBezTo>
                  <a:pt x="3203" y="5504"/>
                  <a:pt x="3320" y="5513"/>
                  <a:pt x="3404" y="5451"/>
                </a:cubicBezTo>
                <a:lnTo>
                  <a:pt x="3404" y="5451"/>
                </a:lnTo>
                <a:cubicBezTo>
                  <a:pt x="3903" y="5079"/>
                  <a:pt x="4496" y="4825"/>
                  <a:pt x="5140" y="4731"/>
                </a:cubicBezTo>
                <a:lnTo>
                  <a:pt x="5140" y="4731"/>
                </a:lnTo>
                <a:cubicBezTo>
                  <a:pt x="5244" y="4716"/>
                  <a:pt x="5322" y="4627"/>
                  <a:pt x="5322" y="4522"/>
                </a:cubicBezTo>
                <a:lnTo>
                  <a:pt x="5322" y="219"/>
                </a:lnTo>
                <a:lnTo>
                  <a:pt x="5322" y="219"/>
                </a:lnTo>
                <a:cubicBezTo>
                  <a:pt x="5322" y="97"/>
                  <a:pt x="5219" y="0"/>
                  <a:pt x="5097" y="8"/>
                </a:cubicBezTo>
                <a:lnTo>
                  <a:pt x="5097" y="8"/>
                </a:lnTo>
                <a:cubicBezTo>
                  <a:pt x="3190" y="142"/>
                  <a:pt x="1456" y="900"/>
                  <a:pt x="97" y="2080"/>
                </a:cubicBezTo>
                <a:lnTo>
                  <a:pt x="97" y="2080"/>
                </a:lnTo>
                <a:cubicBezTo>
                  <a:pt x="5" y="2160"/>
                  <a:pt x="0" y="2302"/>
                  <a:pt x="87" y="2388"/>
                </a:cubicBezTo>
              </a:path>
            </a:pathLst>
          </a:custGeom>
          <a:solidFill>
            <a:srgbClr val="54BB56"/>
          </a:solidFill>
          <a:ln>
            <a:noFill/>
          </a:ln>
          <a:effectLst/>
        </p:spPr>
        <p:txBody>
          <a:bodyPr wrap="none" anchor="ctr"/>
          <a:lstStyle/>
          <a:p>
            <a:endParaRPr lang="en-US" sz="3266"/>
          </a:p>
        </p:txBody>
      </p:sp>
      <p:pic>
        <p:nvPicPr>
          <p:cNvPr id="62" name="Graphic 61">
            <a:extLst>
              <a:ext uri="{FF2B5EF4-FFF2-40B4-BE49-F238E27FC236}">
                <a16:creationId xmlns:a16="http://schemas.microsoft.com/office/drawing/2014/main" id="{6A063C63-4E3B-E541-8D5D-A3139A101CB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34132" y="1903449"/>
            <a:ext cx="685800" cy="685800"/>
          </a:xfrm>
          <a:prstGeom prst="rect">
            <a:avLst/>
          </a:prstGeom>
        </p:spPr>
      </p:pic>
      <p:pic>
        <p:nvPicPr>
          <p:cNvPr id="63" name="Graphic 62">
            <a:extLst>
              <a:ext uri="{FF2B5EF4-FFF2-40B4-BE49-F238E27FC236}">
                <a16:creationId xmlns:a16="http://schemas.microsoft.com/office/drawing/2014/main" id="{A23A9DB9-FD27-DE48-BC9F-72B3918296C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74593" y="3031952"/>
            <a:ext cx="685800" cy="685800"/>
          </a:xfrm>
          <a:prstGeom prst="rect">
            <a:avLst/>
          </a:prstGeom>
        </p:spPr>
      </p:pic>
      <p:pic>
        <p:nvPicPr>
          <p:cNvPr id="64" name="Graphic 63">
            <a:extLst>
              <a:ext uri="{FF2B5EF4-FFF2-40B4-BE49-F238E27FC236}">
                <a16:creationId xmlns:a16="http://schemas.microsoft.com/office/drawing/2014/main" id="{3BD5F3A7-D86D-784F-98EE-719CA7BE521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74593" y="4449733"/>
            <a:ext cx="685800" cy="685800"/>
          </a:xfrm>
          <a:prstGeom prst="rect">
            <a:avLst/>
          </a:prstGeom>
        </p:spPr>
      </p:pic>
      <p:pic>
        <p:nvPicPr>
          <p:cNvPr id="65" name="Graphic 64">
            <a:extLst>
              <a:ext uri="{FF2B5EF4-FFF2-40B4-BE49-F238E27FC236}">
                <a16:creationId xmlns:a16="http://schemas.microsoft.com/office/drawing/2014/main" id="{8AB04AB2-89D3-A64B-ADC0-0C7E421BFA6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74235" y="1903449"/>
            <a:ext cx="685800" cy="685800"/>
          </a:xfrm>
          <a:prstGeom prst="rect">
            <a:avLst/>
          </a:prstGeom>
        </p:spPr>
      </p:pic>
      <p:pic>
        <p:nvPicPr>
          <p:cNvPr id="67" name="Graphic 66">
            <a:extLst>
              <a:ext uri="{FF2B5EF4-FFF2-40B4-BE49-F238E27FC236}">
                <a16:creationId xmlns:a16="http://schemas.microsoft.com/office/drawing/2014/main" id="{D1FB6929-B318-7E44-9E13-481F7148F0E7}"/>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t="30518" b="38053"/>
          <a:stretch/>
        </p:blipFill>
        <p:spPr>
          <a:xfrm>
            <a:off x="7291158" y="4610108"/>
            <a:ext cx="1161507" cy="365049"/>
          </a:xfrm>
          <a:prstGeom prst="rect">
            <a:avLst/>
          </a:prstGeom>
        </p:spPr>
      </p:pic>
      <p:grpSp>
        <p:nvGrpSpPr>
          <p:cNvPr id="13" name="Group 12">
            <a:extLst>
              <a:ext uri="{FF2B5EF4-FFF2-40B4-BE49-F238E27FC236}">
                <a16:creationId xmlns:a16="http://schemas.microsoft.com/office/drawing/2014/main" id="{4EB384FF-E4A6-D541-9B7D-2A10832689BB}"/>
              </a:ext>
            </a:extLst>
          </p:cNvPr>
          <p:cNvGrpSpPr/>
          <p:nvPr/>
        </p:nvGrpSpPr>
        <p:grpSpPr>
          <a:xfrm>
            <a:off x="231768" y="3090543"/>
            <a:ext cx="3059953" cy="831375"/>
            <a:chOff x="266700" y="2887986"/>
            <a:chExt cx="3059953" cy="831375"/>
          </a:xfrm>
        </p:grpSpPr>
        <p:sp>
          <p:nvSpPr>
            <p:cNvPr id="69" name="Rectangle 68">
              <a:extLst>
                <a:ext uri="{FF2B5EF4-FFF2-40B4-BE49-F238E27FC236}">
                  <a16:creationId xmlns:a16="http://schemas.microsoft.com/office/drawing/2014/main" id="{1BCBCA3D-5189-0540-BC7F-2CE49A21E3C7}"/>
                </a:ext>
              </a:extLst>
            </p:cNvPr>
            <p:cNvSpPr/>
            <p:nvPr/>
          </p:nvSpPr>
          <p:spPr>
            <a:xfrm>
              <a:off x="266700" y="2887986"/>
              <a:ext cx="150470" cy="831375"/>
            </a:xfrm>
            <a:prstGeom prst="rect">
              <a:avLst/>
            </a:prstGeom>
            <a:solidFill>
              <a:srgbClr val="EF7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8605CBEF-03ED-9841-8F2D-69EDDC14F748}"/>
                </a:ext>
              </a:extLst>
            </p:cNvPr>
            <p:cNvSpPr/>
            <p:nvPr/>
          </p:nvSpPr>
          <p:spPr>
            <a:xfrm>
              <a:off x="417170" y="2887986"/>
              <a:ext cx="2909483" cy="831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1796F57-B88D-BC47-BE8C-F45C115FD3F4}"/>
              </a:ext>
            </a:extLst>
          </p:cNvPr>
          <p:cNvGrpSpPr/>
          <p:nvPr/>
        </p:nvGrpSpPr>
        <p:grpSpPr>
          <a:xfrm>
            <a:off x="231768" y="4867257"/>
            <a:ext cx="3059953" cy="831375"/>
            <a:chOff x="266700" y="4867257"/>
            <a:chExt cx="3059953" cy="831375"/>
          </a:xfrm>
        </p:grpSpPr>
        <p:sp>
          <p:nvSpPr>
            <p:cNvPr id="71" name="Rectangle 70">
              <a:extLst>
                <a:ext uri="{FF2B5EF4-FFF2-40B4-BE49-F238E27FC236}">
                  <a16:creationId xmlns:a16="http://schemas.microsoft.com/office/drawing/2014/main" id="{E9D4E81C-AF81-D747-BF7F-FAA405EC529D}"/>
                </a:ext>
              </a:extLst>
            </p:cNvPr>
            <p:cNvSpPr/>
            <p:nvPr/>
          </p:nvSpPr>
          <p:spPr>
            <a:xfrm>
              <a:off x="266700" y="4867257"/>
              <a:ext cx="150470" cy="831375"/>
            </a:xfrm>
            <a:prstGeom prst="rect">
              <a:avLst/>
            </a:prstGeom>
            <a:solidFill>
              <a:srgbClr val="D0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5948572B-9633-284D-8DC6-264A066B91BF}"/>
                </a:ext>
              </a:extLst>
            </p:cNvPr>
            <p:cNvSpPr/>
            <p:nvPr/>
          </p:nvSpPr>
          <p:spPr>
            <a:xfrm>
              <a:off x="417170" y="4867257"/>
              <a:ext cx="2909483" cy="831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4A3EAB28-7BB2-2D40-BE77-E5827A7CD79D}"/>
              </a:ext>
            </a:extLst>
          </p:cNvPr>
          <p:cNvSpPr txBox="1"/>
          <p:nvPr/>
        </p:nvSpPr>
        <p:spPr>
          <a:xfrm>
            <a:off x="532708" y="5113667"/>
            <a:ext cx="2355133" cy="338554"/>
          </a:xfrm>
          <a:prstGeom prst="rect">
            <a:avLst/>
          </a:prstGeom>
          <a:noFill/>
        </p:spPr>
        <p:txBody>
          <a:bodyPr wrap="none" rtlCol="0" anchor="b" anchorCtr="0">
            <a:spAutoFit/>
          </a:bodyPr>
          <a:lstStyle/>
          <a:p>
            <a:pPr algn="ctr"/>
            <a:r>
              <a:rPr lang="en-US" sz="1600" b="1" dirty="0">
                <a:solidFill>
                  <a:srgbClr val="292929"/>
                </a:solidFill>
                <a:latin typeface="Montserrat" pitchFamily="2" charset="77"/>
                <a:ea typeface="League Spartan" charset="0"/>
                <a:cs typeface="Poppins SemiBold" pitchFamily="2" charset="77"/>
              </a:rPr>
              <a:t>Ease of Deployment</a:t>
            </a:r>
          </a:p>
        </p:txBody>
      </p:sp>
      <p:sp>
        <p:nvSpPr>
          <p:cNvPr id="51" name="TextBox 50">
            <a:extLst>
              <a:ext uri="{FF2B5EF4-FFF2-40B4-BE49-F238E27FC236}">
                <a16:creationId xmlns:a16="http://schemas.microsoft.com/office/drawing/2014/main" id="{3666C410-82B7-1C4B-B65C-CEC895EEC7FF}"/>
              </a:ext>
            </a:extLst>
          </p:cNvPr>
          <p:cNvSpPr txBox="1"/>
          <p:nvPr/>
        </p:nvSpPr>
        <p:spPr>
          <a:xfrm>
            <a:off x="532708" y="3336953"/>
            <a:ext cx="2319867" cy="338554"/>
          </a:xfrm>
          <a:prstGeom prst="rect">
            <a:avLst/>
          </a:prstGeom>
          <a:noFill/>
        </p:spPr>
        <p:txBody>
          <a:bodyPr wrap="none" rtlCol="0" anchor="b" anchorCtr="0">
            <a:spAutoFit/>
          </a:bodyPr>
          <a:lstStyle/>
          <a:p>
            <a:pPr algn="ctr"/>
            <a:r>
              <a:rPr lang="en-US" sz="1600" b="1" dirty="0">
                <a:solidFill>
                  <a:srgbClr val="292929"/>
                </a:solidFill>
                <a:latin typeface="Montserrat" pitchFamily="2" charset="77"/>
                <a:ea typeface="League Spartan" charset="0"/>
                <a:cs typeface="Poppins SemiBold" pitchFamily="2" charset="77"/>
              </a:rPr>
              <a:t>Network Protection</a:t>
            </a:r>
          </a:p>
        </p:txBody>
      </p:sp>
      <p:grpSp>
        <p:nvGrpSpPr>
          <p:cNvPr id="15" name="Group 14">
            <a:extLst>
              <a:ext uri="{FF2B5EF4-FFF2-40B4-BE49-F238E27FC236}">
                <a16:creationId xmlns:a16="http://schemas.microsoft.com/office/drawing/2014/main" id="{0AB82735-5EFC-EF4E-96BB-EAAE42BBBDE0}"/>
              </a:ext>
            </a:extLst>
          </p:cNvPr>
          <p:cNvGrpSpPr/>
          <p:nvPr/>
        </p:nvGrpSpPr>
        <p:grpSpPr>
          <a:xfrm>
            <a:off x="231768" y="1313829"/>
            <a:ext cx="3059953" cy="831375"/>
            <a:chOff x="266700" y="1313829"/>
            <a:chExt cx="3059953" cy="831375"/>
          </a:xfrm>
        </p:grpSpPr>
        <p:sp>
          <p:nvSpPr>
            <p:cNvPr id="10" name="Rectangle 9">
              <a:extLst>
                <a:ext uri="{FF2B5EF4-FFF2-40B4-BE49-F238E27FC236}">
                  <a16:creationId xmlns:a16="http://schemas.microsoft.com/office/drawing/2014/main" id="{133E6FCA-966B-114D-92C8-D5105F37FC41}"/>
                </a:ext>
              </a:extLst>
            </p:cNvPr>
            <p:cNvSpPr/>
            <p:nvPr/>
          </p:nvSpPr>
          <p:spPr>
            <a:xfrm>
              <a:off x="266700" y="1313829"/>
              <a:ext cx="150470" cy="831375"/>
            </a:xfrm>
            <a:prstGeom prst="rect">
              <a:avLst/>
            </a:prstGeom>
            <a:solidFill>
              <a:srgbClr val="54B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D592BC8-C2CB-AD48-90B9-37678A8707E3}"/>
                </a:ext>
              </a:extLst>
            </p:cNvPr>
            <p:cNvSpPr/>
            <p:nvPr/>
          </p:nvSpPr>
          <p:spPr>
            <a:xfrm>
              <a:off x="417170" y="1313829"/>
              <a:ext cx="2909483" cy="831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8AFF0400-746D-454D-BC77-151C0F45BA56}"/>
              </a:ext>
            </a:extLst>
          </p:cNvPr>
          <p:cNvSpPr txBox="1"/>
          <p:nvPr/>
        </p:nvSpPr>
        <p:spPr>
          <a:xfrm>
            <a:off x="532708" y="1555488"/>
            <a:ext cx="2666114" cy="338554"/>
          </a:xfrm>
          <a:prstGeom prst="rect">
            <a:avLst/>
          </a:prstGeom>
          <a:noFill/>
        </p:spPr>
        <p:txBody>
          <a:bodyPr wrap="none" rtlCol="0" anchor="b" anchorCtr="0">
            <a:spAutoFit/>
          </a:bodyPr>
          <a:lstStyle/>
          <a:p>
            <a:pPr algn="ctr"/>
            <a:r>
              <a:rPr lang="en-US" sz="1600" b="1" dirty="0">
                <a:solidFill>
                  <a:srgbClr val="292929"/>
                </a:solidFill>
                <a:latin typeface="Montserrat" pitchFamily="2" charset="77"/>
                <a:ea typeface="League Spartan" charset="0"/>
                <a:cs typeface="Poppins SemiBold" pitchFamily="2" charset="77"/>
              </a:rPr>
              <a:t>Application Awareness</a:t>
            </a:r>
          </a:p>
        </p:txBody>
      </p:sp>
      <p:grpSp>
        <p:nvGrpSpPr>
          <p:cNvPr id="73" name="Group 72">
            <a:extLst>
              <a:ext uri="{FF2B5EF4-FFF2-40B4-BE49-F238E27FC236}">
                <a16:creationId xmlns:a16="http://schemas.microsoft.com/office/drawing/2014/main" id="{C0786670-0F4B-6342-ABBB-936B4F1620F5}"/>
              </a:ext>
            </a:extLst>
          </p:cNvPr>
          <p:cNvGrpSpPr/>
          <p:nvPr/>
        </p:nvGrpSpPr>
        <p:grpSpPr>
          <a:xfrm flipH="1">
            <a:off x="8900280" y="3090543"/>
            <a:ext cx="3059953" cy="831375"/>
            <a:chOff x="266700" y="2887986"/>
            <a:chExt cx="3059953" cy="831375"/>
          </a:xfrm>
        </p:grpSpPr>
        <p:sp>
          <p:nvSpPr>
            <p:cNvPr id="74" name="Rectangle 73">
              <a:extLst>
                <a:ext uri="{FF2B5EF4-FFF2-40B4-BE49-F238E27FC236}">
                  <a16:creationId xmlns:a16="http://schemas.microsoft.com/office/drawing/2014/main" id="{510171EA-5E21-1342-9CBC-859C16D16245}"/>
                </a:ext>
              </a:extLst>
            </p:cNvPr>
            <p:cNvSpPr/>
            <p:nvPr/>
          </p:nvSpPr>
          <p:spPr>
            <a:xfrm>
              <a:off x="266700" y="2887986"/>
              <a:ext cx="150470" cy="831375"/>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21BA7D5-3D99-3246-A8ED-372EEC6E6D99}"/>
                </a:ext>
              </a:extLst>
            </p:cNvPr>
            <p:cNvSpPr/>
            <p:nvPr/>
          </p:nvSpPr>
          <p:spPr>
            <a:xfrm>
              <a:off x="417170" y="2887986"/>
              <a:ext cx="2909483" cy="831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2927E509-F614-E442-9714-56D45A943D76}"/>
              </a:ext>
            </a:extLst>
          </p:cNvPr>
          <p:cNvGrpSpPr/>
          <p:nvPr/>
        </p:nvGrpSpPr>
        <p:grpSpPr>
          <a:xfrm flipH="1">
            <a:off x="8900280" y="4867257"/>
            <a:ext cx="3059953" cy="831375"/>
            <a:chOff x="266700" y="4867257"/>
            <a:chExt cx="3059953" cy="831375"/>
          </a:xfrm>
        </p:grpSpPr>
        <p:sp>
          <p:nvSpPr>
            <p:cNvPr id="77" name="Rectangle 76">
              <a:extLst>
                <a:ext uri="{FF2B5EF4-FFF2-40B4-BE49-F238E27FC236}">
                  <a16:creationId xmlns:a16="http://schemas.microsoft.com/office/drawing/2014/main" id="{62C6ABBB-A2BA-6C47-8CBA-BB146523564A}"/>
                </a:ext>
              </a:extLst>
            </p:cNvPr>
            <p:cNvSpPr/>
            <p:nvPr/>
          </p:nvSpPr>
          <p:spPr>
            <a:xfrm>
              <a:off x="266700" y="4867257"/>
              <a:ext cx="150470" cy="831375"/>
            </a:xfrm>
            <a:prstGeom prst="rect">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CC3098C4-7A0F-014B-AE67-C06DD5B17761}"/>
                </a:ext>
              </a:extLst>
            </p:cNvPr>
            <p:cNvSpPr/>
            <p:nvPr/>
          </p:nvSpPr>
          <p:spPr>
            <a:xfrm>
              <a:off x="417170" y="4867257"/>
              <a:ext cx="2909483" cy="831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a:extLst>
              <a:ext uri="{FF2B5EF4-FFF2-40B4-BE49-F238E27FC236}">
                <a16:creationId xmlns:a16="http://schemas.microsoft.com/office/drawing/2014/main" id="{B4EBFB37-148A-C34D-BA31-6C95CF4E6EA7}"/>
              </a:ext>
            </a:extLst>
          </p:cNvPr>
          <p:cNvSpPr txBox="1"/>
          <p:nvPr/>
        </p:nvSpPr>
        <p:spPr>
          <a:xfrm>
            <a:off x="9266768" y="5113667"/>
            <a:ext cx="2342309" cy="338554"/>
          </a:xfrm>
          <a:prstGeom prst="rect">
            <a:avLst/>
          </a:prstGeom>
          <a:noFill/>
        </p:spPr>
        <p:txBody>
          <a:bodyPr wrap="none" rtlCol="0" anchor="b" anchorCtr="0">
            <a:spAutoFit/>
          </a:bodyPr>
          <a:lstStyle/>
          <a:p>
            <a:pPr algn="r"/>
            <a:r>
              <a:rPr lang="en-US" sz="1600" b="1" dirty="0">
                <a:solidFill>
                  <a:srgbClr val="292929"/>
                </a:solidFill>
                <a:latin typeface="Montserrat" pitchFamily="2" charset="77"/>
                <a:ea typeface="League Spartan" charset="0"/>
                <a:cs typeface="Poppins SemiBold" pitchFamily="2" charset="77"/>
              </a:rPr>
              <a:t>VMware Integration</a:t>
            </a:r>
          </a:p>
        </p:txBody>
      </p:sp>
      <p:sp>
        <p:nvSpPr>
          <p:cNvPr id="80" name="TextBox 79">
            <a:extLst>
              <a:ext uri="{FF2B5EF4-FFF2-40B4-BE49-F238E27FC236}">
                <a16:creationId xmlns:a16="http://schemas.microsoft.com/office/drawing/2014/main" id="{EB015F11-23FA-1340-9CA3-2C887948844B}"/>
              </a:ext>
            </a:extLst>
          </p:cNvPr>
          <p:cNvSpPr txBox="1"/>
          <p:nvPr/>
        </p:nvSpPr>
        <p:spPr>
          <a:xfrm>
            <a:off x="9810187" y="3336953"/>
            <a:ext cx="1798890" cy="338554"/>
          </a:xfrm>
          <a:prstGeom prst="rect">
            <a:avLst/>
          </a:prstGeom>
          <a:noFill/>
        </p:spPr>
        <p:txBody>
          <a:bodyPr wrap="none" rtlCol="0" anchor="b" anchorCtr="0">
            <a:spAutoFit/>
          </a:bodyPr>
          <a:lstStyle/>
          <a:p>
            <a:pPr algn="r"/>
            <a:r>
              <a:rPr lang="en-US" sz="1600" b="1" dirty="0">
                <a:solidFill>
                  <a:srgbClr val="292929"/>
                </a:solidFill>
                <a:latin typeface="Montserrat" pitchFamily="2" charset="77"/>
                <a:ea typeface="League Spartan" charset="0"/>
                <a:cs typeface="Poppins SemiBold" pitchFamily="2" charset="77"/>
              </a:rPr>
              <a:t>Site Protection</a:t>
            </a:r>
          </a:p>
        </p:txBody>
      </p:sp>
      <p:grpSp>
        <p:nvGrpSpPr>
          <p:cNvPr id="81" name="Group 80">
            <a:extLst>
              <a:ext uri="{FF2B5EF4-FFF2-40B4-BE49-F238E27FC236}">
                <a16:creationId xmlns:a16="http://schemas.microsoft.com/office/drawing/2014/main" id="{1B2F3F5C-BA17-814D-A4C3-2A9E850CC392}"/>
              </a:ext>
            </a:extLst>
          </p:cNvPr>
          <p:cNvGrpSpPr/>
          <p:nvPr/>
        </p:nvGrpSpPr>
        <p:grpSpPr>
          <a:xfrm flipH="1">
            <a:off x="8900280" y="1313829"/>
            <a:ext cx="3059953" cy="831375"/>
            <a:chOff x="266700" y="1313829"/>
            <a:chExt cx="3059953" cy="831375"/>
          </a:xfrm>
        </p:grpSpPr>
        <p:sp>
          <p:nvSpPr>
            <p:cNvPr id="82" name="Rectangle 81">
              <a:extLst>
                <a:ext uri="{FF2B5EF4-FFF2-40B4-BE49-F238E27FC236}">
                  <a16:creationId xmlns:a16="http://schemas.microsoft.com/office/drawing/2014/main" id="{E59831AA-9619-684D-AAB7-4F9FD79C19E1}"/>
                </a:ext>
              </a:extLst>
            </p:cNvPr>
            <p:cNvSpPr/>
            <p:nvPr/>
          </p:nvSpPr>
          <p:spPr>
            <a:xfrm>
              <a:off x="266700" y="1313829"/>
              <a:ext cx="150470" cy="831375"/>
            </a:xfrm>
            <a:prstGeom prst="rect">
              <a:avLst/>
            </a:prstGeom>
            <a:solidFill>
              <a:srgbClr val="0FB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5F6394D6-62AE-F84F-B5CB-89E20C7F2F51}"/>
                </a:ext>
              </a:extLst>
            </p:cNvPr>
            <p:cNvSpPr/>
            <p:nvPr/>
          </p:nvSpPr>
          <p:spPr>
            <a:xfrm>
              <a:off x="417170" y="1313829"/>
              <a:ext cx="2909483" cy="831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38CEAA89-9D2B-444D-8A4B-9D6B27FAB4E6}"/>
              </a:ext>
            </a:extLst>
          </p:cNvPr>
          <p:cNvSpPr txBox="1"/>
          <p:nvPr/>
        </p:nvSpPr>
        <p:spPr>
          <a:xfrm>
            <a:off x="9710800" y="1555488"/>
            <a:ext cx="1898277" cy="338554"/>
          </a:xfrm>
          <a:prstGeom prst="rect">
            <a:avLst/>
          </a:prstGeom>
          <a:noFill/>
        </p:spPr>
        <p:txBody>
          <a:bodyPr wrap="none" rtlCol="0" anchor="b" anchorCtr="0">
            <a:spAutoFit/>
          </a:bodyPr>
          <a:lstStyle/>
          <a:p>
            <a:pPr algn="r"/>
            <a:r>
              <a:rPr lang="en-US" sz="1600" b="1" dirty="0">
                <a:solidFill>
                  <a:srgbClr val="292929"/>
                </a:solidFill>
                <a:latin typeface="Montserrat" pitchFamily="2" charset="77"/>
                <a:ea typeface="League Spartan" charset="0"/>
                <a:cs typeface="Poppins SemiBold" pitchFamily="2" charset="77"/>
              </a:rPr>
              <a:t>Data Protection</a:t>
            </a:r>
          </a:p>
        </p:txBody>
      </p:sp>
      <p:sp>
        <p:nvSpPr>
          <p:cNvPr id="85" name="TextBox 84">
            <a:extLst>
              <a:ext uri="{FF2B5EF4-FFF2-40B4-BE49-F238E27FC236}">
                <a16:creationId xmlns:a16="http://schemas.microsoft.com/office/drawing/2014/main" id="{EB57104F-AAF6-C641-9D70-378C96988259}"/>
              </a:ext>
            </a:extLst>
          </p:cNvPr>
          <p:cNvSpPr txBox="1"/>
          <p:nvPr/>
        </p:nvSpPr>
        <p:spPr>
          <a:xfrm>
            <a:off x="5250573" y="3659469"/>
            <a:ext cx="1690854" cy="830997"/>
          </a:xfrm>
          <a:prstGeom prst="rect">
            <a:avLst/>
          </a:prstGeom>
          <a:noFill/>
        </p:spPr>
        <p:txBody>
          <a:bodyPr wrap="square" rtlCol="0">
            <a:spAutoFit/>
          </a:bodyPr>
          <a:lstStyle/>
          <a:p>
            <a:pPr algn="ctr"/>
            <a:r>
              <a:rPr lang="en-US" sz="1600" b="1" dirty="0">
                <a:solidFill>
                  <a:srgbClr val="292929"/>
                </a:solidFill>
                <a:latin typeface="Montserrat" pitchFamily="2" charset="77"/>
                <a:ea typeface="Calibri" charset="0"/>
                <a:cs typeface="Calibri" charset="0"/>
              </a:rPr>
              <a:t>Continuous Access to Application</a:t>
            </a:r>
          </a:p>
        </p:txBody>
      </p:sp>
      <p:pic>
        <p:nvPicPr>
          <p:cNvPr id="50" name="Graphic 49">
            <a:extLst>
              <a:ext uri="{FF2B5EF4-FFF2-40B4-BE49-F238E27FC236}">
                <a16:creationId xmlns:a16="http://schemas.microsoft.com/office/drawing/2014/main" id="{5DF317D9-9192-8E40-8B4D-38EE526065A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550462" y="3029186"/>
            <a:ext cx="685800" cy="685800"/>
          </a:xfrm>
          <a:prstGeom prst="rect">
            <a:avLst/>
          </a:prstGeom>
        </p:spPr>
      </p:pic>
    </p:spTree>
    <p:extLst>
      <p:ext uri="{BB962C8B-B14F-4D97-AF65-F5344CB8AC3E}">
        <p14:creationId xmlns:p14="http://schemas.microsoft.com/office/powerpoint/2010/main" val="3600880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17AB86-768D-C04C-9AA1-B44AD52D1791}"/>
              </a:ext>
            </a:extLst>
          </p:cNvPr>
          <p:cNvSpPr txBox="1"/>
          <p:nvPr/>
        </p:nvSpPr>
        <p:spPr>
          <a:xfrm>
            <a:off x="531141" y="852629"/>
            <a:ext cx="4117060" cy="646331"/>
          </a:xfrm>
          <a:prstGeom prst="rect">
            <a:avLst/>
          </a:prstGeom>
          <a:noFill/>
        </p:spPr>
        <p:txBody>
          <a:bodyPr wrap="square" rtlCol="0" anchor="ctr">
            <a:spAutoFit/>
          </a:bodyPr>
          <a:lstStyle/>
          <a:p>
            <a:r>
              <a:rPr lang="en-US" sz="3600" b="1" dirty="0">
                <a:solidFill>
                  <a:schemeClr val="bg1"/>
                </a:solidFill>
                <a:latin typeface="Montserrat Black" charset="0"/>
                <a:ea typeface="Montserrat Black" charset="0"/>
                <a:cs typeface="Montserrat Black" charset="0"/>
              </a:rPr>
              <a:t>Demonstration</a:t>
            </a:r>
            <a:endParaRPr lang="en-US" sz="3600" b="1" spc="300" dirty="0">
              <a:solidFill>
                <a:schemeClr val="bg1"/>
              </a:solidFill>
              <a:latin typeface="Montserrat Black" charset="0"/>
              <a:ea typeface="Montserrat Black" charset="0"/>
              <a:cs typeface="Montserrat Black" charset="0"/>
            </a:endParaRPr>
          </a:p>
        </p:txBody>
      </p:sp>
      <p:sp>
        <p:nvSpPr>
          <p:cNvPr id="11" name="TextBox 10">
            <a:extLst>
              <a:ext uri="{FF2B5EF4-FFF2-40B4-BE49-F238E27FC236}">
                <a16:creationId xmlns:a16="http://schemas.microsoft.com/office/drawing/2014/main" id="{2A44486B-65BE-B144-8556-8C2E264A7A8E}"/>
              </a:ext>
            </a:extLst>
          </p:cNvPr>
          <p:cNvSpPr txBox="1"/>
          <p:nvPr/>
        </p:nvSpPr>
        <p:spPr>
          <a:xfrm>
            <a:off x="7661023" y="1423079"/>
            <a:ext cx="4012637" cy="707886"/>
          </a:xfrm>
          <a:prstGeom prst="rect">
            <a:avLst/>
          </a:prstGeom>
          <a:noFill/>
        </p:spPr>
        <p:txBody>
          <a:bodyPr wrap="none" rtlCol="0" anchor="ctr">
            <a:spAutoFit/>
          </a:bodyPr>
          <a:lstStyle/>
          <a:p>
            <a:r>
              <a:rPr lang="en-US" sz="2000" b="1" dirty="0">
                <a:solidFill>
                  <a:srgbClr val="292929"/>
                </a:solidFill>
                <a:latin typeface="Montserrat Black" pitchFamily="2" charset="77"/>
              </a:rPr>
              <a:t>Recorded Virtual to Virtual </a:t>
            </a:r>
          </a:p>
          <a:p>
            <a:r>
              <a:rPr lang="en-US" sz="2000" dirty="0">
                <a:solidFill>
                  <a:srgbClr val="292929"/>
                </a:solidFill>
                <a:latin typeface="Montserrat" pitchFamily="2" charset="77"/>
              </a:rPr>
              <a:t>Pair and Trio Development</a:t>
            </a:r>
          </a:p>
        </p:txBody>
      </p:sp>
      <p:sp>
        <p:nvSpPr>
          <p:cNvPr id="28" name="TextBox 27">
            <a:extLst>
              <a:ext uri="{FF2B5EF4-FFF2-40B4-BE49-F238E27FC236}">
                <a16:creationId xmlns:a16="http://schemas.microsoft.com/office/drawing/2014/main" id="{1B46C55D-EEA4-9B45-A416-1057CD194798}"/>
              </a:ext>
            </a:extLst>
          </p:cNvPr>
          <p:cNvSpPr txBox="1"/>
          <p:nvPr/>
        </p:nvSpPr>
        <p:spPr>
          <a:xfrm>
            <a:off x="7661023" y="4383754"/>
            <a:ext cx="2930610" cy="400110"/>
          </a:xfrm>
          <a:prstGeom prst="rect">
            <a:avLst/>
          </a:prstGeom>
          <a:noFill/>
        </p:spPr>
        <p:txBody>
          <a:bodyPr wrap="none" rtlCol="0" anchor="ctr">
            <a:spAutoFit/>
          </a:bodyPr>
          <a:lstStyle/>
          <a:p>
            <a:r>
              <a:rPr lang="en-US" sz="2000" b="1" dirty="0">
                <a:solidFill>
                  <a:srgbClr val="292929"/>
                </a:solidFill>
                <a:latin typeface="Montserrat Black" pitchFamily="2" charset="77"/>
              </a:rPr>
              <a:t>Live Demonstration</a:t>
            </a:r>
          </a:p>
        </p:txBody>
      </p:sp>
      <p:grpSp>
        <p:nvGrpSpPr>
          <p:cNvPr id="2" name="Group 1">
            <a:extLst>
              <a:ext uri="{FF2B5EF4-FFF2-40B4-BE49-F238E27FC236}">
                <a16:creationId xmlns:a16="http://schemas.microsoft.com/office/drawing/2014/main" id="{4CA6DAD1-7F35-EA41-AC35-0D20B8990F1B}"/>
              </a:ext>
            </a:extLst>
          </p:cNvPr>
          <p:cNvGrpSpPr/>
          <p:nvPr/>
        </p:nvGrpSpPr>
        <p:grpSpPr>
          <a:xfrm>
            <a:off x="5396458" y="838200"/>
            <a:ext cx="1877645" cy="4684433"/>
            <a:chOff x="5396458" y="304799"/>
            <a:chExt cx="1075113" cy="2682240"/>
          </a:xfrm>
        </p:grpSpPr>
        <p:sp>
          <p:nvSpPr>
            <p:cNvPr id="4" name="Rectangle 3">
              <a:extLst>
                <a:ext uri="{FF2B5EF4-FFF2-40B4-BE49-F238E27FC236}">
                  <a16:creationId xmlns:a16="http://schemas.microsoft.com/office/drawing/2014/main" id="{3E1EB3FE-A3B5-1242-9750-1079C973F4D5}"/>
                </a:ext>
              </a:extLst>
            </p:cNvPr>
            <p:cNvSpPr/>
            <p:nvPr/>
          </p:nvSpPr>
          <p:spPr>
            <a:xfrm>
              <a:off x="5396458" y="304799"/>
              <a:ext cx="1075113" cy="1075113"/>
            </a:xfrm>
            <a:prstGeom prst="rect">
              <a:avLst/>
            </a:prstGeom>
            <a:solidFill>
              <a:srgbClr val="54B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19867C4-9906-2C46-A7F9-B9A4190A06DA}"/>
                </a:ext>
              </a:extLst>
            </p:cNvPr>
            <p:cNvSpPr/>
            <p:nvPr/>
          </p:nvSpPr>
          <p:spPr>
            <a:xfrm>
              <a:off x="5396458" y="1911926"/>
              <a:ext cx="1075113" cy="1075113"/>
            </a:xfrm>
            <a:prstGeom prst="rect">
              <a:avLst/>
            </a:prstGeom>
            <a:solidFill>
              <a:srgbClr val="EF7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9F2DAFFD-F0C8-D140-966B-4758C0BB829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99266" y="488412"/>
              <a:ext cx="664803" cy="664803"/>
            </a:xfrm>
            <a:prstGeom prst="rect">
              <a:avLst/>
            </a:prstGeom>
          </p:spPr>
        </p:pic>
        <p:pic>
          <p:nvPicPr>
            <p:cNvPr id="16" name="Graphic 15">
              <a:extLst>
                <a:ext uri="{FF2B5EF4-FFF2-40B4-BE49-F238E27FC236}">
                  <a16:creationId xmlns:a16="http://schemas.microsoft.com/office/drawing/2014/main" id="{D0336BB9-44C7-D84E-8BB9-2B02A48AAFD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66027" y="2079150"/>
              <a:ext cx="740664" cy="740664"/>
            </a:xfrm>
            <a:prstGeom prst="rect">
              <a:avLst/>
            </a:prstGeom>
          </p:spPr>
        </p:pic>
      </p:grpSp>
    </p:spTree>
    <p:extLst>
      <p:ext uri="{BB962C8B-B14F-4D97-AF65-F5344CB8AC3E}">
        <p14:creationId xmlns:p14="http://schemas.microsoft.com/office/powerpoint/2010/main" val="1645994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17AB86-768D-C04C-9AA1-B44AD52D1791}"/>
              </a:ext>
            </a:extLst>
          </p:cNvPr>
          <p:cNvSpPr txBox="1"/>
          <p:nvPr/>
        </p:nvSpPr>
        <p:spPr>
          <a:xfrm>
            <a:off x="531141" y="852629"/>
            <a:ext cx="4117060" cy="2862322"/>
          </a:xfrm>
          <a:prstGeom prst="rect">
            <a:avLst/>
          </a:prstGeom>
          <a:noFill/>
        </p:spPr>
        <p:txBody>
          <a:bodyPr wrap="square" rtlCol="0" anchor="ctr">
            <a:spAutoFit/>
          </a:bodyPr>
          <a:lstStyle/>
          <a:p>
            <a:r>
              <a:rPr lang="en-US" sz="3600" b="1" dirty="0">
                <a:solidFill>
                  <a:schemeClr val="bg1"/>
                </a:solidFill>
                <a:latin typeface="Montserrat Black" charset="0"/>
                <a:ea typeface="Montserrat Black" charset="0"/>
                <a:cs typeface="Montserrat Black" charset="0"/>
              </a:rPr>
              <a:t>Continuity Engine Pair</a:t>
            </a:r>
          </a:p>
          <a:p>
            <a:endParaRPr lang="en-US" sz="3600" b="1" spc="300" dirty="0">
              <a:solidFill>
                <a:schemeClr val="bg1"/>
              </a:solidFill>
              <a:latin typeface="Montserrat Black" charset="0"/>
              <a:ea typeface="Montserrat Black" charset="0"/>
              <a:cs typeface="Montserrat Black" charset="0"/>
            </a:endParaRPr>
          </a:p>
          <a:p>
            <a:r>
              <a:rPr lang="en-US" sz="3600" b="1" spc="300" dirty="0">
                <a:solidFill>
                  <a:schemeClr val="bg1"/>
                </a:solidFill>
                <a:latin typeface="Montserrat Black" charset="0"/>
                <a:ea typeface="Montserrat Black" charset="0"/>
                <a:cs typeface="Montserrat Black" charset="0"/>
              </a:rPr>
              <a:t>Automated Deployment</a:t>
            </a:r>
          </a:p>
        </p:txBody>
      </p:sp>
      <p:pic>
        <p:nvPicPr>
          <p:cNvPr id="4" name="Deploy HA">
            <a:hlinkClick r:id="" action="ppaction://media"/>
            <a:extLst>
              <a:ext uri="{FF2B5EF4-FFF2-40B4-BE49-F238E27FC236}">
                <a16:creationId xmlns:a16="http://schemas.microsoft.com/office/drawing/2014/main" id="{D3EDC387-7122-1D49-99AE-66F38D5C77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44995" y="636374"/>
            <a:ext cx="7447005" cy="5585253"/>
          </a:xfrm>
          <a:prstGeom prst="rect">
            <a:avLst/>
          </a:prstGeom>
        </p:spPr>
      </p:pic>
    </p:spTree>
    <p:extLst>
      <p:ext uri="{BB962C8B-B14F-4D97-AF65-F5344CB8AC3E}">
        <p14:creationId xmlns:p14="http://schemas.microsoft.com/office/powerpoint/2010/main" val="3770131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io Failover">
            <a:hlinkClick r:id="" action="ppaction://media"/>
            <a:extLst>
              <a:ext uri="{FF2B5EF4-FFF2-40B4-BE49-F238E27FC236}">
                <a16:creationId xmlns:a16="http://schemas.microsoft.com/office/drawing/2014/main" id="{52319104-EED1-6B4A-B664-E6C60BD532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0177" y="461772"/>
            <a:ext cx="7471646" cy="5934456"/>
          </a:xfrm>
          <a:prstGeom prst="rect">
            <a:avLst/>
          </a:prstGeom>
        </p:spPr>
      </p:pic>
    </p:spTree>
    <p:extLst>
      <p:ext uri="{BB962C8B-B14F-4D97-AF65-F5344CB8AC3E}">
        <p14:creationId xmlns:p14="http://schemas.microsoft.com/office/powerpoint/2010/main" val="4244502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80F58E-5DD7-B64D-863A-ACCAC5DE6E75}"/>
              </a:ext>
            </a:extLst>
          </p:cNvPr>
          <p:cNvSpPr txBox="1"/>
          <p:nvPr/>
        </p:nvSpPr>
        <p:spPr>
          <a:xfrm>
            <a:off x="2410691" y="2371497"/>
            <a:ext cx="7370618" cy="1107996"/>
          </a:xfrm>
          <a:prstGeom prst="rect">
            <a:avLst/>
          </a:prstGeom>
          <a:noFill/>
        </p:spPr>
        <p:txBody>
          <a:bodyPr wrap="square" rtlCol="0">
            <a:spAutoFit/>
          </a:bodyPr>
          <a:lstStyle/>
          <a:p>
            <a:pPr algn="ctr"/>
            <a:r>
              <a:rPr lang="en-US" sz="6600" b="1" dirty="0">
                <a:solidFill>
                  <a:schemeClr val="bg1"/>
                </a:solidFill>
                <a:latin typeface="Montserrat Black" pitchFamily="2" charset="77"/>
              </a:rPr>
              <a:t>QUESTIONS?</a:t>
            </a:r>
          </a:p>
        </p:txBody>
      </p:sp>
    </p:spTree>
    <p:extLst>
      <p:ext uri="{BB962C8B-B14F-4D97-AF65-F5344CB8AC3E}">
        <p14:creationId xmlns:p14="http://schemas.microsoft.com/office/powerpoint/2010/main" val="1308766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ABF550D-3517-E14B-A25A-49586EDB072F}"/>
              </a:ext>
            </a:extLst>
          </p:cNvPr>
          <p:cNvSpPr/>
          <p:nvPr/>
        </p:nvSpPr>
        <p:spPr>
          <a:xfrm>
            <a:off x="278098" y="1324709"/>
            <a:ext cx="2230948" cy="47184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85DD2D0-7423-C545-921C-7F0ED9A5B63B}"/>
              </a:ext>
            </a:extLst>
          </p:cNvPr>
          <p:cNvSpPr/>
          <p:nvPr/>
        </p:nvSpPr>
        <p:spPr>
          <a:xfrm>
            <a:off x="278097" y="2910388"/>
            <a:ext cx="2230949" cy="730623"/>
          </a:xfrm>
          <a:prstGeom prst="rect">
            <a:avLst/>
          </a:prstGeom>
          <a:solidFill>
            <a:srgbClr val="EF7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2AE3E6F-4E8B-834E-B18E-160C3E566FE6}"/>
              </a:ext>
            </a:extLst>
          </p:cNvPr>
          <p:cNvSpPr/>
          <p:nvPr/>
        </p:nvSpPr>
        <p:spPr>
          <a:xfrm>
            <a:off x="278096" y="5936292"/>
            <a:ext cx="2230948" cy="106878"/>
          </a:xfrm>
          <a:prstGeom prst="rect">
            <a:avLst/>
          </a:prstGeom>
          <a:solidFill>
            <a:srgbClr val="EF7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B0771E-7251-824A-9901-5B6B788A253E}"/>
              </a:ext>
            </a:extLst>
          </p:cNvPr>
          <p:cNvSpPr txBox="1"/>
          <p:nvPr/>
        </p:nvSpPr>
        <p:spPr>
          <a:xfrm>
            <a:off x="278099" y="419100"/>
            <a:ext cx="1108459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rPr>
              <a:t>RECOVERY TIERING APPROACH</a:t>
            </a:r>
          </a:p>
        </p:txBody>
      </p:sp>
      <p:sp>
        <p:nvSpPr>
          <p:cNvPr id="38" name="Rectangle 37">
            <a:extLst>
              <a:ext uri="{FF2B5EF4-FFF2-40B4-BE49-F238E27FC236}">
                <a16:creationId xmlns:a16="http://schemas.microsoft.com/office/drawing/2014/main" id="{F36DF07B-F8C0-5449-BF93-56DC19001296}"/>
              </a:ext>
            </a:extLst>
          </p:cNvPr>
          <p:cNvSpPr/>
          <p:nvPr/>
        </p:nvSpPr>
        <p:spPr>
          <a:xfrm>
            <a:off x="4889886" y="1067151"/>
            <a:ext cx="2231146" cy="4976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B8857835-9094-DA48-8140-6DEBF926A2CA}"/>
              </a:ext>
            </a:extLst>
          </p:cNvPr>
          <p:cNvSpPr/>
          <p:nvPr/>
        </p:nvSpPr>
        <p:spPr>
          <a:xfrm>
            <a:off x="4889883" y="2910388"/>
            <a:ext cx="2231146" cy="730623"/>
          </a:xfrm>
          <a:prstGeom prst="rect">
            <a:avLst/>
          </a:prstGeom>
          <a:solidFill>
            <a:srgbClr val="1FB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EE5E485-B885-9B47-B7A4-E0C2F14628EC}"/>
              </a:ext>
            </a:extLst>
          </p:cNvPr>
          <p:cNvSpPr/>
          <p:nvPr/>
        </p:nvSpPr>
        <p:spPr>
          <a:xfrm>
            <a:off x="4889882" y="5936292"/>
            <a:ext cx="2231146" cy="106878"/>
          </a:xfrm>
          <a:prstGeom prst="rect">
            <a:avLst/>
          </a:prstGeom>
          <a:solidFill>
            <a:srgbClr val="1FB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C08117A-2018-8744-A82F-8B79BCCE510A}"/>
              </a:ext>
            </a:extLst>
          </p:cNvPr>
          <p:cNvSpPr/>
          <p:nvPr/>
        </p:nvSpPr>
        <p:spPr>
          <a:xfrm>
            <a:off x="2583992" y="1324709"/>
            <a:ext cx="2231146" cy="47184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1B73603-6A83-FA4A-A942-294F80CDDD65}"/>
              </a:ext>
            </a:extLst>
          </p:cNvPr>
          <p:cNvSpPr/>
          <p:nvPr/>
        </p:nvSpPr>
        <p:spPr>
          <a:xfrm>
            <a:off x="2583990" y="2910388"/>
            <a:ext cx="2231146" cy="730623"/>
          </a:xfrm>
          <a:prstGeom prst="rect">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360B708-5B01-B446-9244-E4E927FD39E1}"/>
              </a:ext>
            </a:extLst>
          </p:cNvPr>
          <p:cNvSpPr/>
          <p:nvPr/>
        </p:nvSpPr>
        <p:spPr>
          <a:xfrm>
            <a:off x="2583989" y="5936292"/>
            <a:ext cx="2231146" cy="106878"/>
          </a:xfrm>
          <a:prstGeom prst="rect">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01258B0-208B-4143-908A-9B6175522A8B}"/>
              </a:ext>
            </a:extLst>
          </p:cNvPr>
          <p:cNvSpPr txBox="1"/>
          <p:nvPr/>
        </p:nvSpPr>
        <p:spPr>
          <a:xfrm>
            <a:off x="730843" y="3096774"/>
            <a:ext cx="1325451" cy="369332"/>
          </a:xfrm>
          <a:prstGeom prst="rect">
            <a:avLst/>
          </a:prstGeom>
          <a:noFill/>
        </p:spPr>
        <p:txBody>
          <a:bodyPr wrap="square" rtlCol="0">
            <a:spAutoFit/>
          </a:bodyPr>
          <a:lstStyle/>
          <a:p>
            <a:pPr algn="ctr"/>
            <a:r>
              <a:rPr lang="en-US" b="1" spc="300" dirty="0">
                <a:solidFill>
                  <a:schemeClr val="bg1"/>
                </a:solidFill>
                <a:latin typeface="Montserrat Black" pitchFamily="2" charset="77"/>
              </a:rPr>
              <a:t>Tier 0</a:t>
            </a:r>
          </a:p>
        </p:txBody>
      </p:sp>
      <p:sp>
        <p:nvSpPr>
          <p:cNvPr id="51" name="TextBox 50">
            <a:extLst>
              <a:ext uri="{FF2B5EF4-FFF2-40B4-BE49-F238E27FC236}">
                <a16:creationId xmlns:a16="http://schemas.microsoft.com/office/drawing/2014/main" id="{DD687D99-92A6-924B-B030-47A069328E8B}"/>
              </a:ext>
            </a:extLst>
          </p:cNvPr>
          <p:cNvSpPr txBox="1"/>
          <p:nvPr/>
        </p:nvSpPr>
        <p:spPr>
          <a:xfrm>
            <a:off x="3073540" y="3096774"/>
            <a:ext cx="1325450" cy="369332"/>
          </a:xfrm>
          <a:prstGeom prst="rect">
            <a:avLst/>
          </a:prstGeom>
          <a:noFill/>
        </p:spPr>
        <p:txBody>
          <a:bodyPr wrap="square" rtlCol="0">
            <a:spAutoFit/>
          </a:bodyPr>
          <a:lstStyle/>
          <a:p>
            <a:pPr algn="ctr"/>
            <a:r>
              <a:rPr lang="en-US" b="1" spc="300" dirty="0">
                <a:solidFill>
                  <a:schemeClr val="bg1"/>
                </a:solidFill>
                <a:latin typeface="Montserrat Black" pitchFamily="2" charset="77"/>
              </a:rPr>
              <a:t>Tier 1</a:t>
            </a:r>
          </a:p>
        </p:txBody>
      </p:sp>
      <p:sp>
        <p:nvSpPr>
          <p:cNvPr id="52" name="TextBox 51">
            <a:extLst>
              <a:ext uri="{FF2B5EF4-FFF2-40B4-BE49-F238E27FC236}">
                <a16:creationId xmlns:a16="http://schemas.microsoft.com/office/drawing/2014/main" id="{F4A96814-477C-BD49-BA33-BAB2B523B6A8}"/>
              </a:ext>
            </a:extLst>
          </p:cNvPr>
          <p:cNvSpPr txBox="1"/>
          <p:nvPr/>
        </p:nvSpPr>
        <p:spPr>
          <a:xfrm>
            <a:off x="5342731" y="3096774"/>
            <a:ext cx="1325450" cy="369332"/>
          </a:xfrm>
          <a:prstGeom prst="rect">
            <a:avLst/>
          </a:prstGeom>
          <a:noFill/>
        </p:spPr>
        <p:txBody>
          <a:bodyPr wrap="square" rtlCol="0">
            <a:spAutoFit/>
          </a:bodyPr>
          <a:lstStyle/>
          <a:p>
            <a:pPr algn="ctr"/>
            <a:r>
              <a:rPr lang="en-US" b="1" spc="300" dirty="0">
                <a:solidFill>
                  <a:schemeClr val="bg1"/>
                </a:solidFill>
                <a:latin typeface="Montserrat Black" pitchFamily="2" charset="77"/>
              </a:rPr>
              <a:t>Tier 2</a:t>
            </a:r>
          </a:p>
        </p:txBody>
      </p:sp>
      <p:sp>
        <p:nvSpPr>
          <p:cNvPr id="39" name="Rectangle 38">
            <a:extLst>
              <a:ext uri="{FF2B5EF4-FFF2-40B4-BE49-F238E27FC236}">
                <a16:creationId xmlns:a16="http://schemas.microsoft.com/office/drawing/2014/main" id="{197CAA3C-F29D-A646-9EDB-2EB1074995B0}"/>
              </a:ext>
            </a:extLst>
          </p:cNvPr>
          <p:cNvSpPr/>
          <p:nvPr/>
        </p:nvSpPr>
        <p:spPr>
          <a:xfrm>
            <a:off x="7195781" y="1067151"/>
            <a:ext cx="2231146" cy="4976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B6AE695-11BD-0E4F-9FC0-CE68FB4D19DC}"/>
              </a:ext>
            </a:extLst>
          </p:cNvPr>
          <p:cNvSpPr/>
          <p:nvPr/>
        </p:nvSpPr>
        <p:spPr>
          <a:xfrm>
            <a:off x="7195779" y="2910388"/>
            <a:ext cx="2231146" cy="730623"/>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167BE9E-3E15-1F41-926E-BAA462F8CC3A}"/>
              </a:ext>
            </a:extLst>
          </p:cNvPr>
          <p:cNvSpPr/>
          <p:nvPr/>
        </p:nvSpPr>
        <p:spPr>
          <a:xfrm>
            <a:off x="7195778" y="5936292"/>
            <a:ext cx="2231146" cy="106878"/>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00DDB76-E951-864A-89AB-B40333C76D13}"/>
              </a:ext>
            </a:extLst>
          </p:cNvPr>
          <p:cNvSpPr/>
          <p:nvPr/>
        </p:nvSpPr>
        <p:spPr>
          <a:xfrm>
            <a:off x="278096" y="1067151"/>
            <a:ext cx="2230948" cy="902325"/>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98972E9-F577-F440-801F-395981A60AA1}"/>
              </a:ext>
            </a:extLst>
          </p:cNvPr>
          <p:cNvSpPr/>
          <p:nvPr/>
        </p:nvSpPr>
        <p:spPr>
          <a:xfrm>
            <a:off x="2583988" y="1067151"/>
            <a:ext cx="2231146" cy="902325"/>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20F687A-BC81-2A4F-B2F7-BCAF7E913B2A}"/>
              </a:ext>
            </a:extLst>
          </p:cNvPr>
          <p:cNvSpPr/>
          <p:nvPr/>
        </p:nvSpPr>
        <p:spPr>
          <a:xfrm>
            <a:off x="9501674" y="1067151"/>
            <a:ext cx="2231146" cy="4976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1E969ED8-99DC-2E46-B226-CE925AA06C7C}"/>
              </a:ext>
            </a:extLst>
          </p:cNvPr>
          <p:cNvSpPr/>
          <p:nvPr/>
        </p:nvSpPr>
        <p:spPr>
          <a:xfrm>
            <a:off x="9501672" y="2910388"/>
            <a:ext cx="2231146" cy="730623"/>
          </a:xfrm>
          <a:prstGeom prst="rect">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3E6A3CD-10D6-594F-8D44-F420F750DBDF}"/>
              </a:ext>
            </a:extLst>
          </p:cNvPr>
          <p:cNvSpPr/>
          <p:nvPr/>
        </p:nvSpPr>
        <p:spPr>
          <a:xfrm>
            <a:off x="9501671" y="5936292"/>
            <a:ext cx="2231146" cy="106878"/>
          </a:xfrm>
          <a:prstGeom prst="rect">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F3C87F6-8355-BC4C-8680-010D5B29D734}"/>
              </a:ext>
            </a:extLst>
          </p:cNvPr>
          <p:cNvSpPr/>
          <p:nvPr/>
        </p:nvSpPr>
        <p:spPr>
          <a:xfrm>
            <a:off x="4889883" y="1067151"/>
            <a:ext cx="6842938" cy="902325"/>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9FBFE57-4C0B-D442-AED1-DD4422B787BE}"/>
              </a:ext>
            </a:extLst>
          </p:cNvPr>
          <p:cNvSpPr txBox="1"/>
          <p:nvPr/>
        </p:nvSpPr>
        <p:spPr>
          <a:xfrm>
            <a:off x="7676964" y="3096774"/>
            <a:ext cx="1325450" cy="369332"/>
          </a:xfrm>
          <a:prstGeom prst="rect">
            <a:avLst/>
          </a:prstGeom>
          <a:noFill/>
        </p:spPr>
        <p:txBody>
          <a:bodyPr wrap="square" rtlCol="0">
            <a:spAutoFit/>
          </a:bodyPr>
          <a:lstStyle/>
          <a:p>
            <a:pPr algn="ctr"/>
            <a:r>
              <a:rPr lang="en-US" b="1" spc="300" dirty="0">
                <a:solidFill>
                  <a:schemeClr val="bg1"/>
                </a:solidFill>
                <a:latin typeface="Montserrat Black" pitchFamily="2" charset="77"/>
              </a:rPr>
              <a:t>Tier 3</a:t>
            </a:r>
          </a:p>
        </p:txBody>
      </p:sp>
      <p:sp>
        <p:nvSpPr>
          <p:cNvPr id="61" name="TextBox 60">
            <a:extLst>
              <a:ext uri="{FF2B5EF4-FFF2-40B4-BE49-F238E27FC236}">
                <a16:creationId xmlns:a16="http://schemas.microsoft.com/office/drawing/2014/main" id="{5CB422DE-2BEE-B84D-8741-CA43EB8EC311}"/>
              </a:ext>
            </a:extLst>
          </p:cNvPr>
          <p:cNvSpPr txBox="1"/>
          <p:nvPr/>
        </p:nvSpPr>
        <p:spPr>
          <a:xfrm>
            <a:off x="10011201" y="3096774"/>
            <a:ext cx="1325450" cy="369332"/>
          </a:xfrm>
          <a:prstGeom prst="rect">
            <a:avLst/>
          </a:prstGeom>
          <a:noFill/>
        </p:spPr>
        <p:txBody>
          <a:bodyPr wrap="square" rtlCol="0">
            <a:spAutoFit/>
          </a:bodyPr>
          <a:lstStyle/>
          <a:p>
            <a:pPr algn="ctr"/>
            <a:r>
              <a:rPr lang="en-US" b="1" spc="300" dirty="0">
                <a:solidFill>
                  <a:schemeClr val="bg1"/>
                </a:solidFill>
                <a:latin typeface="Montserrat Black" pitchFamily="2" charset="77"/>
              </a:rPr>
              <a:t>Tier 4</a:t>
            </a:r>
          </a:p>
        </p:txBody>
      </p:sp>
      <p:sp>
        <p:nvSpPr>
          <p:cNvPr id="63" name="TextBox 62">
            <a:extLst>
              <a:ext uri="{FF2B5EF4-FFF2-40B4-BE49-F238E27FC236}">
                <a16:creationId xmlns:a16="http://schemas.microsoft.com/office/drawing/2014/main" id="{AA1EC1D5-DA23-1543-B0C8-EADEE853D0D9}"/>
              </a:ext>
            </a:extLst>
          </p:cNvPr>
          <p:cNvSpPr txBox="1"/>
          <p:nvPr/>
        </p:nvSpPr>
        <p:spPr>
          <a:xfrm>
            <a:off x="503953" y="1255636"/>
            <a:ext cx="1779234" cy="523220"/>
          </a:xfrm>
          <a:prstGeom prst="rect">
            <a:avLst/>
          </a:prstGeom>
          <a:noFill/>
        </p:spPr>
        <p:txBody>
          <a:bodyPr wrap="square" rtlCol="0">
            <a:spAutoFit/>
          </a:bodyPr>
          <a:lstStyle/>
          <a:p>
            <a:pPr algn="ctr"/>
            <a:r>
              <a:rPr lang="en-US" sz="1400" b="1" dirty="0">
                <a:solidFill>
                  <a:schemeClr val="bg1"/>
                </a:solidFill>
                <a:latin typeface="Montserrat Black" pitchFamily="2" charset="77"/>
              </a:rPr>
              <a:t>Continuous Availability</a:t>
            </a:r>
          </a:p>
        </p:txBody>
      </p:sp>
      <p:sp>
        <p:nvSpPr>
          <p:cNvPr id="64" name="TextBox 63">
            <a:extLst>
              <a:ext uri="{FF2B5EF4-FFF2-40B4-BE49-F238E27FC236}">
                <a16:creationId xmlns:a16="http://schemas.microsoft.com/office/drawing/2014/main" id="{6561360F-9BFB-2045-990B-1D99A1020766}"/>
              </a:ext>
            </a:extLst>
          </p:cNvPr>
          <p:cNvSpPr txBox="1"/>
          <p:nvPr/>
        </p:nvSpPr>
        <p:spPr>
          <a:xfrm>
            <a:off x="2727200" y="1147914"/>
            <a:ext cx="2028825" cy="738664"/>
          </a:xfrm>
          <a:prstGeom prst="rect">
            <a:avLst/>
          </a:prstGeom>
          <a:noFill/>
        </p:spPr>
        <p:txBody>
          <a:bodyPr wrap="square" rtlCol="0">
            <a:spAutoFit/>
          </a:bodyPr>
          <a:lstStyle/>
          <a:p>
            <a:pPr algn="ctr"/>
            <a:r>
              <a:rPr lang="en-US" sz="1400" b="1" dirty="0">
                <a:solidFill>
                  <a:schemeClr val="bg1"/>
                </a:solidFill>
                <a:latin typeface="Montserrat Black" pitchFamily="2" charset="77"/>
              </a:rPr>
              <a:t>High Availability Clustering Fault Tolerances</a:t>
            </a:r>
          </a:p>
        </p:txBody>
      </p:sp>
      <p:sp>
        <p:nvSpPr>
          <p:cNvPr id="65" name="TextBox 64">
            <a:extLst>
              <a:ext uri="{FF2B5EF4-FFF2-40B4-BE49-F238E27FC236}">
                <a16:creationId xmlns:a16="http://schemas.microsoft.com/office/drawing/2014/main" id="{B1B6B2A4-A612-5441-A4F8-BB06310D957D}"/>
              </a:ext>
            </a:extLst>
          </p:cNvPr>
          <p:cNvSpPr txBox="1"/>
          <p:nvPr/>
        </p:nvSpPr>
        <p:spPr>
          <a:xfrm>
            <a:off x="6764844" y="1259004"/>
            <a:ext cx="3149686" cy="523220"/>
          </a:xfrm>
          <a:prstGeom prst="rect">
            <a:avLst/>
          </a:prstGeom>
          <a:noFill/>
        </p:spPr>
        <p:txBody>
          <a:bodyPr wrap="square" rtlCol="0">
            <a:spAutoFit/>
          </a:bodyPr>
          <a:lstStyle/>
          <a:p>
            <a:pPr algn="ctr"/>
            <a:r>
              <a:rPr lang="en-US" sz="1400" b="1" dirty="0">
                <a:solidFill>
                  <a:schemeClr val="bg1"/>
                </a:solidFill>
                <a:latin typeface="Montserrat Black" pitchFamily="2" charset="77"/>
              </a:rPr>
              <a:t>Backup and Recovery Technologies</a:t>
            </a:r>
          </a:p>
        </p:txBody>
      </p:sp>
      <p:sp>
        <p:nvSpPr>
          <p:cNvPr id="66" name="TextBox 65">
            <a:extLst>
              <a:ext uri="{FF2B5EF4-FFF2-40B4-BE49-F238E27FC236}">
                <a16:creationId xmlns:a16="http://schemas.microsoft.com/office/drawing/2014/main" id="{E78701C2-6B87-6046-B667-E3F6F51760A3}"/>
              </a:ext>
            </a:extLst>
          </p:cNvPr>
          <p:cNvSpPr txBox="1"/>
          <p:nvPr/>
        </p:nvSpPr>
        <p:spPr>
          <a:xfrm>
            <a:off x="418373" y="2139850"/>
            <a:ext cx="1950389" cy="600164"/>
          </a:xfrm>
          <a:prstGeom prst="rect">
            <a:avLst/>
          </a:prstGeom>
          <a:noFill/>
        </p:spPr>
        <p:txBody>
          <a:bodyPr wrap="square" rtlCol="0">
            <a:spAutoFit/>
          </a:bodyPr>
          <a:lstStyle/>
          <a:p>
            <a:pPr algn="ctr"/>
            <a:r>
              <a:rPr lang="en-US" sz="1100" dirty="0">
                <a:solidFill>
                  <a:srgbClr val="292929"/>
                </a:solidFill>
                <a:latin typeface="Montserrat" pitchFamily="2" charset="77"/>
              </a:rPr>
              <a:t>Application Aware Fully Automated Recovery Orchestration</a:t>
            </a:r>
          </a:p>
        </p:txBody>
      </p:sp>
      <p:sp>
        <p:nvSpPr>
          <p:cNvPr id="67" name="TextBox 66">
            <a:extLst>
              <a:ext uri="{FF2B5EF4-FFF2-40B4-BE49-F238E27FC236}">
                <a16:creationId xmlns:a16="http://schemas.microsoft.com/office/drawing/2014/main" id="{7E00CE73-3A88-624E-B53F-A4B02E2E4D75}"/>
              </a:ext>
            </a:extLst>
          </p:cNvPr>
          <p:cNvSpPr txBox="1"/>
          <p:nvPr/>
        </p:nvSpPr>
        <p:spPr>
          <a:xfrm>
            <a:off x="2761070" y="2139850"/>
            <a:ext cx="1950389" cy="600164"/>
          </a:xfrm>
          <a:prstGeom prst="rect">
            <a:avLst/>
          </a:prstGeom>
          <a:noFill/>
        </p:spPr>
        <p:txBody>
          <a:bodyPr wrap="square" rtlCol="0">
            <a:spAutoFit/>
          </a:bodyPr>
          <a:lstStyle/>
          <a:p>
            <a:pPr algn="ctr"/>
            <a:r>
              <a:rPr lang="en-US" sz="1100" dirty="0">
                <a:solidFill>
                  <a:srgbClr val="292929"/>
                </a:solidFill>
                <a:latin typeface="Montserrat" pitchFamily="2" charset="77"/>
              </a:rPr>
              <a:t>CDP Based Technologies and Hypervisor Replication</a:t>
            </a:r>
          </a:p>
        </p:txBody>
      </p:sp>
      <p:sp>
        <p:nvSpPr>
          <p:cNvPr id="68" name="TextBox 67">
            <a:extLst>
              <a:ext uri="{FF2B5EF4-FFF2-40B4-BE49-F238E27FC236}">
                <a16:creationId xmlns:a16="http://schemas.microsoft.com/office/drawing/2014/main" id="{6DE37381-DF0A-E845-A6C3-BAEB57AF81F0}"/>
              </a:ext>
            </a:extLst>
          </p:cNvPr>
          <p:cNvSpPr txBox="1"/>
          <p:nvPr/>
        </p:nvSpPr>
        <p:spPr>
          <a:xfrm>
            <a:off x="5030260" y="2230444"/>
            <a:ext cx="1950389" cy="430887"/>
          </a:xfrm>
          <a:prstGeom prst="rect">
            <a:avLst/>
          </a:prstGeom>
          <a:noFill/>
        </p:spPr>
        <p:txBody>
          <a:bodyPr wrap="square" rtlCol="0">
            <a:spAutoFit/>
          </a:bodyPr>
          <a:lstStyle/>
          <a:p>
            <a:pPr algn="ctr"/>
            <a:r>
              <a:rPr lang="en-US" sz="1100" dirty="0">
                <a:solidFill>
                  <a:srgbClr val="292929"/>
                </a:solidFill>
                <a:latin typeface="Montserrat" pitchFamily="2" charset="77"/>
              </a:rPr>
              <a:t>Basic Snapshots with CBT</a:t>
            </a:r>
          </a:p>
        </p:txBody>
      </p:sp>
      <p:sp>
        <p:nvSpPr>
          <p:cNvPr id="69" name="TextBox 68">
            <a:extLst>
              <a:ext uri="{FF2B5EF4-FFF2-40B4-BE49-F238E27FC236}">
                <a16:creationId xmlns:a16="http://schemas.microsoft.com/office/drawing/2014/main" id="{9AF8A54E-574E-6B4D-A324-A8DA5F8798D8}"/>
              </a:ext>
            </a:extLst>
          </p:cNvPr>
          <p:cNvSpPr txBox="1"/>
          <p:nvPr/>
        </p:nvSpPr>
        <p:spPr>
          <a:xfrm>
            <a:off x="7336156" y="2230444"/>
            <a:ext cx="1950389" cy="430887"/>
          </a:xfrm>
          <a:prstGeom prst="rect">
            <a:avLst/>
          </a:prstGeom>
          <a:noFill/>
        </p:spPr>
        <p:txBody>
          <a:bodyPr wrap="square" rtlCol="0">
            <a:spAutoFit/>
          </a:bodyPr>
          <a:lstStyle/>
          <a:p>
            <a:pPr algn="ctr"/>
            <a:r>
              <a:rPr lang="en-US" sz="1100" dirty="0">
                <a:solidFill>
                  <a:srgbClr val="292929"/>
                </a:solidFill>
                <a:latin typeface="Montserrat" pitchFamily="2" charset="77"/>
              </a:rPr>
              <a:t>Cloud Backup with Offsite Repository</a:t>
            </a:r>
          </a:p>
        </p:txBody>
      </p:sp>
      <p:sp>
        <p:nvSpPr>
          <p:cNvPr id="70" name="TextBox 69">
            <a:extLst>
              <a:ext uri="{FF2B5EF4-FFF2-40B4-BE49-F238E27FC236}">
                <a16:creationId xmlns:a16="http://schemas.microsoft.com/office/drawing/2014/main" id="{534FE396-09EF-B14B-8628-6F15474D4D1D}"/>
              </a:ext>
            </a:extLst>
          </p:cNvPr>
          <p:cNvSpPr txBox="1"/>
          <p:nvPr/>
        </p:nvSpPr>
        <p:spPr>
          <a:xfrm>
            <a:off x="9642049" y="2230444"/>
            <a:ext cx="1950389" cy="430887"/>
          </a:xfrm>
          <a:prstGeom prst="rect">
            <a:avLst/>
          </a:prstGeom>
          <a:noFill/>
        </p:spPr>
        <p:txBody>
          <a:bodyPr wrap="square" rtlCol="0">
            <a:spAutoFit/>
          </a:bodyPr>
          <a:lstStyle/>
          <a:p>
            <a:pPr algn="ctr"/>
            <a:r>
              <a:rPr lang="en-US" sz="1100" dirty="0">
                <a:solidFill>
                  <a:srgbClr val="292929"/>
                </a:solidFill>
                <a:latin typeface="Montserrat" pitchFamily="2" charset="77"/>
              </a:rPr>
              <a:t>Long Term Backups to Object Storage</a:t>
            </a:r>
          </a:p>
        </p:txBody>
      </p:sp>
      <p:sp>
        <p:nvSpPr>
          <p:cNvPr id="72" name="TextBox 71">
            <a:extLst>
              <a:ext uri="{FF2B5EF4-FFF2-40B4-BE49-F238E27FC236}">
                <a16:creationId xmlns:a16="http://schemas.microsoft.com/office/drawing/2014/main" id="{D2E4DF5A-D686-C14E-87B1-040DCFE768FE}"/>
              </a:ext>
            </a:extLst>
          </p:cNvPr>
          <p:cNvSpPr txBox="1"/>
          <p:nvPr/>
        </p:nvSpPr>
        <p:spPr>
          <a:xfrm>
            <a:off x="503949" y="3991693"/>
            <a:ext cx="1779234" cy="430887"/>
          </a:xfrm>
          <a:prstGeom prst="rect">
            <a:avLst/>
          </a:prstGeom>
          <a:noFill/>
        </p:spPr>
        <p:txBody>
          <a:bodyPr wrap="square" rtlCol="0">
            <a:spAutoFit/>
          </a:bodyPr>
          <a:lstStyle/>
          <a:p>
            <a:pPr algn="ctr"/>
            <a:r>
              <a:rPr lang="en-US" sz="1100" b="1" dirty="0">
                <a:solidFill>
                  <a:srgbClr val="EF7C21"/>
                </a:solidFill>
                <a:latin typeface="Montserrat" pitchFamily="2" charset="77"/>
              </a:rPr>
              <a:t>Mission </a:t>
            </a:r>
          </a:p>
          <a:p>
            <a:pPr algn="ctr"/>
            <a:r>
              <a:rPr lang="en-US" sz="1100" b="1" dirty="0">
                <a:solidFill>
                  <a:srgbClr val="EF7C21"/>
                </a:solidFill>
                <a:latin typeface="Montserrat" pitchFamily="2" charset="77"/>
              </a:rPr>
              <a:t>Critical</a:t>
            </a:r>
          </a:p>
        </p:txBody>
      </p:sp>
      <p:sp>
        <p:nvSpPr>
          <p:cNvPr id="73" name="TextBox 72">
            <a:extLst>
              <a:ext uri="{FF2B5EF4-FFF2-40B4-BE49-F238E27FC236}">
                <a16:creationId xmlns:a16="http://schemas.microsoft.com/office/drawing/2014/main" id="{963B730B-D436-634C-B3C4-211C82A8AA0D}"/>
              </a:ext>
            </a:extLst>
          </p:cNvPr>
          <p:cNvSpPr txBox="1"/>
          <p:nvPr/>
        </p:nvSpPr>
        <p:spPr>
          <a:xfrm>
            <a:off x="461160" y="5123944"/>
            <a:ext cx="1864812" cy="461665"/>
          </a:xfrm>
          <a:prstGeom prst="rect">
            <a:avLst/>
          </a:prstGeom>
          <a:noFill/>
        </p:spPr>
        <p:txBody>
          <a:bodyPr wrap="square" rtlCol="0">
            <a:spAutoFit/>
          </a:bodyPr>
          <a:lstStyle/>
          <a:p>
            <a:pPr algn="ctr"/>
            <a:r>
              <a:rPr lang="en-US" sz="1400" b="1" dirty="0">
                <a:solidFill>
                  <a:srgbClr val="EF7C21"/>
                </a:solidFill>
                <a:latin typeface="Montserrat" pitchFamily="2" charset="77"/>
              </a:rPr>
              <a:t>RTO:</a:t>
            </a:r>
          </a:p>
          <a:p>
            <a:pPr algn="ctr"/>
            <a:r>
              <a:rPr lang="en-US" sz="1000" dirty="0">
                <a:solidFill>
                  <a:srgbClr val="EF7C21"/>
                </a:solidFill>
                <a:latin typeface="Montserrat" pitchFamily="2" charset="77"/>
              </a:rPr>
              <a:t>Seconds – A Few Minutes</a:t>
            </a:r>
          </a:p>
        </p:txBody>
      </p:sp>
      <p:sp>
        <p:nvSpPr>
          <p:cNvPr id="80" name="TextBox 79">
            <a:extLst>
              <a:ext uri="{FF2B5EF4-FFF2-40B4-BE49-F238E27FC236}">
                <a16:creationId xmlns:a16="http://schemas.microsoft.com/office/drawing/2014/main" id="{7F651ECB-014C-FF44-8499-B5A8F2BF3E7B}"/>
              </a:ext>
            </a:extLst>
          </p:cNvPr>
          <p:cNvSpPr txBox="1"/>
          <p:nvPr/>
        </p:nvSpPr>
        <p:spPr>
          <a:xfrm>
            <a:off x="2809748" y="3991693"/>
            <a:ext cx="1779234" cy="430887"/>
          </a:xfrm>
          <a:prstGeom prst="rect">
            <a:avLst/>
          </a:prstGeom>
          <a:noFill/>
        </p:spPr>
        <p:txBody>
          <a:bodyPr wrap="square" rtlCol="0">
            <a:spAutoFit/>
          </a:bodyPr>
          <a:lstStyle/>
          <a:p>
            <a:pPr algn="ctr"/>
            <a:r>
              <a:rPr lang="en-US" sz="1100" b="1" dirty="0">
                <a:solidFill>
                  <a:srgbClr val="54BA56"/>
                </a:solidFill>
                <a:latin typeface="Montserrat" pitchFamily="2" charset="77"/>
              </a:rPr>
              <a:t>Business </a:t>
            </a:r>
          </a:p>
          <a:p>
            <a:pPr algn="ctr"/>
            <a:r>
              <a:rPr lang="en-US" sz="1100" b="1" dirty="0">
                <a:solidFill>
                  <a:srgbClr val="54BA56"/>
                </a:solidFill>
                <a:latin typeface="Montserrat" pitchFamily="2" charset="77"/>
              </a:rPr>
              <a:t>Critical</a:t>
            </a:r>
          </a:p>
        </p:txBody>
      </p:sp>
      <p:sp>
        <p:nvSpPr>
          <p:cNvPr id="83" name="TextBox 82">
            <a:extLst>
              <a:ext uri="{FF2B5EF4-FFF2-40B4-BE49-F238E27FC236}">
                <a16:creationId xmlns:a16="http://schemas.microsoft.com/office/drawing/2014/main" id="{2F3D39F6-9DB3-2D40-BD7B-17775421C4BC}"/>
              </a:ext>
            </a:extLst>
          </p:cNvPr>
          <p:cNvSpPr txBox="1"/>
          <p:nvPr/>
        </p:nvSpPr>
        <p:spPr>
          <a:xfrm>
            <a:off x="2766959" y="5123944"/>
            <a:ext cx="1864812" cy="461665"/>
          </a:xfrm>
          <a:prstGeom prst="rect">
            <a:avLst/>
          </a:prstGeom>
          <a:noFill/>
        </p:spPr>
        <p:txBody>
          <a:bodyPr wrap="square" rtlCol="0">
            <a:spAutoFit/>
          </a:bodyPr>
          <a:lstStyle/>
          <a:p>
            <a:pPr algn="ctr"/>
            <a:r>
              <a:rPr lang="en-US" sz="1400" b="1" dirty="0">
                <a:solidFill>
                  <a:srgbClr val="54BA56"/>
                </a:solidFill>
                <a:latin typeface="Montserrat" pitchFamily="2" charset="77"/>
              </a:rPr>
              <a:t>RTO:</a:t>
            </a:r>
          </a:p>
          <a:p>
            <a:pPr algn="ctr"/>
            <a:r>
              <a:rPr lang="en-US" sz="1000" dirty="0">
                <a:solidFill>
                  <a:srgbClr val="54BA56"/>
                </a:solidFill>
                <a:latin typeface="Montserrat" pitchFamily="2" charset="77"/>
              </a:rPr>
              <a:t>60 Minutes – 4 Hours</a:t>
            </a:r>
          </a:p>
        </p:txBody>
      </p:sp>
      <p:sp>
        <p:nvSpPr>
          <p:cNvPr id="89" name="TextBox 88">
            <a:extLst>
              <a:ext uri="{FF2B5EF4-FFF2-40B4-BE49-F238E27FC236}">
                <a16:creationId xmlns:a16="http://schemas.microsoft.com/office/drawing/2014/main" id="{138DBD58-9386-7542-8A4B-CF04F113F4F9}"/>
              </a:ext>
            </a:extLst>
          </p:cNvPr>
          <p:cNvSpPr txBox="1"/>
          <p:nvPr/>
        </p:nvSpPr>
        <p:spPr>
          <a:xfrm>
            <a:off x="5115841" y="3991693"/>
            <a:ext cx="1779234" cy="430887"/>
          </a:xfrm>
          <a:prstGeom prst="rect">
            <a:avLst/>
          </a:prstGeom>
          <a:noFill/>
        </p:spPr>
        <p:txBody>
          <a:bodyPr wrap="square" rtlCol="0">
            <a:spAutoFit/>
          </a:bodyPr>
          <a:lstStyle/>
          <a:p>
            <a:pPr algn="ctr"/>
            <a:r>
              <a:rPr lang="en-US" sz="1100" b="1" dirty="0">
                <a:solidFill>
                  <a:srgbClr val="1FB6C9"/>
                </a:solidFill>
                <a:latin typeface="Montserrat" pitchFamily="2" charset="77"/>
              </a:rPr>
              <a:t>Business </a:t>
            </a:r>
          </a:p>
          <a:p>
            <a:pPr algn="ctr"/>
            <a:r>
              <a:rPr lang="en-US" sz="1100" b="1" dirty="0">
                <a:solidFill>
                  <a:srgbClr val="1FB6C9"/>
                </a:solidFill>
                <a:latin typeface="Montserrat" pitchFamily="2" charset="77"/>
              </a:rPr>
              <a:t>Important</a:t>
            </a:r>
          </a:p>
        </p:txBody>
      </p:sp>
      <p:sp>
        <p:nvSpPr>
          <p:cNvPr id="92" name="TextBox 91">
            <a:extLst>
              <a:ext uri="{FF2B5EF4-FFF2-40B4-BE49-F238E27FC236}">
                <a16:creationId xmlns:a16="http://schemas.microsoft.com/office/drawing/2014/main" id="{CE5D52B7-2025-E94D-B90B-A18014C9BE53}"/>
              </a:ext>
            </a:extLst>
          </p:cNvPr>
          <p:cNvSpPr txBox="1"/>
          <p:nvPr/>
        </p:nvSpPr>
        <p:spPr>
          <a:xfrm>
            <a:off x="5073051" y="5123944"/>
            <a:ext cx="1864812" cy="461665"/>
          </a:xfrm>
          <a:prstGeom prst="rect">
            <a:avLst/>
          </a:prstGeom>
          <a:noFill/>
        </p:spPr>
        <p:txBody>
          <a:bodyPr wrap="square" rtlCol="0">
            <a:spAutoFit/>
          </a:bodyPr>
          <a:lstStyle/>
          <a:p>
            <a:pPr algn="ctr"/>
            <a:r>
              <a:rPr lang="en-US" sz="1400" b="1" dirty="0">
                <a:solidFill>
                  <a:srgbClr val="1FB6C9"/>
                </a:solidFill>
                <a:latin typeface="Montserrat" pitchFamily="2" charset="77"/>
              </a:rPr>
              <a:t>RTO:</a:t>
            </a:r>
          </a:p>
          <a:p>
            <a:pPr algn="ctr"/>
            <a:r>
              <a:rPr lang="en-US" sz="1000" dirty="0">
                <a:solidFill>
                  <a:srgbClr val="1FB6C9"/>
                </a:solidFill>
                <a:latin typeface="Montserrat" pitchFamily="2" charset="77"/>
              </a:rPr>
              <a:t>4 – 12 Hours</a:t>
            </a:r>
          </a:p>
        </p:txBody>
      </p:sp>
      <p:sp>
        <p:nvSpPr>
          <p:cNvPr id="95" name="TextBox 94">
            <a:extLst>
              <a:ext uri="{FF2B5EF4-FFF2-40B4-BE49-F238E27FC236}">
                <a16:creationId xmlns:a16="http://schemas.microsoft.com/office/drawing/2014/main" id="{D6E35368-19EC-AA45-B4EE-BE47E1334F89}"/>
              </a:ext>
            </a:extLst>
          </p:cNvPr>
          <p:cNvSpPr txBox="1"/>
          <p:nvPr/>
        </p:nvSpPr>
        <p:spPr>
          <a:xfrm>
            <a:off x="7432468" y="3991693"/>
            <a:ext cx="1779234" cy="430887"/>
          </a:xfrm>
          <a:prstGeom prst="rect">
            <a:avLst/>
          </a:prstGeom>
          <a:noFill/>
        </p:spPr>
        <p:txBody>
          <a:bodyPr wrap="square" rtlCol="0">
            <a:spAutoFit/>
          </a:bodyPr>
          <a:lstStyle/>
          <a:p>
            <a:pPr algn="ctr"/>
            <a:r>
              <a:rPr lang="en-US" sz="1100" b="1" dirty="0">
                <a:solidFill>
                  <a:srgbClr val="0F69AD"/>
                </a:solidFill>
                <a:latin typeface="Montserrat" pitchFamily="2" charset="77"/>
              </a:rPr>
              <a:t>Data </a:t>
            </a:r>
          </a:p>
          <a:p>
            <a:pPr algn="ctr"/>
            <a:r>
              <a:rPr lang="en-US" sz="1100" b="1" dirty="0">
                <a:solidFill>
                  <a:srgbClr val="0F69AD"/>
                </a:solidFill>
                <a:latin typeface="Montserrat" pitchFamily="2" charset="77"/>
              </a:rPr>
              <a:t>Centric</a:t>
            </a:r>
          </a:p>
        </p:txBody>
      </p:sp>
      <p:sp>
        <p:nvSpPr>
          <p:cNvPr id="98" name="TextBox 97">
            <a:extLst>
              <a:ext uri="{FF2B5EF4-FFF2-40B4-BE49-F238E27FC236}">
                <a16:creationId xmlns:a16="http://schemas.microsoft.com/office/drawing/2014/main" id="{6CD64158-2388-5348-93EB-3E5AED7EF51C}"/>
              </a:ext>
            </a:extLst>
          </p:cNvPr>
          <p:cNvSpPr txBox="1"/>
          <p:nvPr/>
        </p:nvSpPr>
        <p:spPr>
          <a:xfrm>
            <a:off x="7389679" y="5123944"/>
            <a:ext cx="1864812" cy="461665"/>
          </a:xfrm>
          <a:prstGeom prst="rect">
            <a:avLst/>
          </a:prstGeom>
          <a:noFill/>
        </p:spPr>
        <p:txBody>
          <a:bodyPr wrap="square" rtlCol="0">
            <a:spAutoFit/>
          </a:bodyPr>
          <a:lstStyle/>
          <a:p>
            <a:pPr algn="ctr"/>
            <a:r>
              <a:rPr lang="en-US" sz="1400" b="1" dirty="0">
                <a:solidFill>
                  <a:srgbClr val="0F69AD"/>
                </a:solidFill>
                <a:latin typeface="Montserrat" pitchFamily="2" charset="77"/>
              </a:rPr>
              <a:t>RTO:</a:t>
            </a:r>
          </a:p>
          <a:p>
            <a:pPr algn="ctr"/>
            <a:r>
              <a:rPr lang="en-US" sz="1000" dirty="0">
                <a:solidFill>
                  <a:srgbClr val="0F69AD"/>
                </a:solidFill>
                <a:latin typeface="Montserrat" pitchFamily="2" charset="77"/>
              </a:rPr>
              <a:t>12 – 24 Hours</a:t>
            </a:r>
          </a:p>
        </p:txBody>
      </p:sp>
      <p:sp>
        <p:nvSpPr>
          <p:cNvPr id="101" name="TextBox 100">
            <a:extLst>
              <a:ext uri="{FF2B5EF4-FFF2-40B4-BE49-F238E27FC236}">
                <a16:creationId xmlns:a16="http://schemas.microsoft.com/office/drawing/2014/main" id="{66DF9A25-02A0-974C-8DA9-E974623325E2}"/>
              </a:ext>
            </a:extLst>
          </p:cNvPr>
          <p:cNvSpPr txBox="1"/>
          <p:nvPr/>
        </p:nvSpPr>
        <p:spPr>
          <a:xfrm>
            <a:off x="9722607" y="4081551"/>
            <a:ext cx="1779234" cy="261610"/>
          </a:xfrm>
          <a:prstGeom prst="rect">
            <a:avLst/>
          </a:prstGeom>
          <a:noFill/>
        </p:spPr>
        <p:txBody>
          <a:bodyPr wrap="square" rtlCol="0">
            <a:spAutoFit/>
          </a:bodyPr>
          <a:lstStyle/>
          <a:p>
            <a:pPr algn="ctr"/>
            <a:r>
              <a:rPr lang="en-US" sz="1100" b="1" dirty="0">
                <a:solidFill>
                  <a:srgbClr val="233747"/>
                </a:solidFill>
                <a:latin typeface="Montserrat" pitchFamily="2" charset="77"/>
              </a:rPr>
              <a:t>Archival</a:t>
            </a:r>
          </a:p>
        </p:txBody>
      </p:sp>
      <p:sp>
        <p:nvSpPr>
          <p:cNvPr id="104" name="TextBox 103">
            <a:extLst>
              <a:ext uri="{FF2B5EF4-FFF2-40B4-BE49-F238E27FC236}">
                <a16:creationId xmlns:a16="http://schemas.microsoft.com/office/drawing/2014/main" id="{70CEE419-96E5-6B4C-82D6-45DD2A2F8C81}"/>
              </a:ext>
            </a:extLst>
          </p:cNvPr>
          <p:cNvSpPr txBox="1"/>
          <p:nvPr/>
        </p:nvSpPr>
        <p:spPr>
          <a:xfrm>
            <a:off x="9722607" y="5121285"/>
            <a:ext cx="1864812" cy="461665"/>
          </a:xfrm>
          <a:prstGeom prst="rect">
            <a:avLst/>
          </a:prstGeom>
          <a:noFill/>
        </p:spPr>
        <p:txBody>
          <a:bodyPr wrap="square" rtlCol="0">
            <a:spAutoFit/>
          </a:bodyPr>
          <a:lstStyle/>
          <a:p>
            <a:pPr algn="ctr"/>
            <a:r>
              <a:rPr lang="en-US" sz="1400" b="1" dirty="0">
                <a:solidFill>
                  <a:srgbClr val="233747"/>
                </a:solidFill>
                <a:latin typeface="Montserrat" pitchFamily="2" charset="77"/>
              </a:rPr>
              <a:t>RTO:</a:t>
            </a:r>
          </a:p>
          <a:p>
            <a:pPr algn="ctr"/>
            <a:r>
              <a:rPr lang="en-US" sz="1000" dirty="0">
                <a:solidFill>
                  <a:srgbClr val="233747"/>
                </a:solidFill>
                <a:latin typeface="Montserrat" pitchFamily="2" charset="77"/>
              </a:rPr>
              <a:t>24 +</a:t>
            </a:r>
          </a:p>
        </p:txBody>
      </p:sp>
      <p:cxnSp>
        <p:nvCxnSpPr>
          <p:cNvPr id="106" name="Straight Connector 105">
            <a:extLst>
              <a:ext uri="{FF2B5EF4-FFF2-40B4-BE49-F238E27FC236}">
                <a16:creationId xmlns:a16="http://schemas.microsoft.com/office/drawing/2014/main" id="{6C3059C4-D584-C74C-B447-10D1BE2E219E}"/>
              </a:ext>
            </a:extLst>
          </p:cNvPr>
          <p:cNvCxnSpPr/>
          <p:nvPr/>
        </p:nvCxnSpPr>
        <p:spPr>
          <a:xfrm>
            <a:off x="482560" y="4773262"/>
            <a:ext cx="1822023" cy="0"/>
          </a:xfrm>
          <a:prstGeom prst="line">
            <a:avLst/>
          </a:prstGeom>
          <a:ln w="19050">
            <a:solidFill>
              <a:srgbClr val="EF7C2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E59C708-4797-8148-9BA7-3F5C0D2DD69F}"/>
              </a:ext>
            </a:extLst>
          </p:cNvPr>
          <p:cNvCxnSpPr/>
          <p:nvPr/>
        </p:nvCxnSpPr>
        <p:spPr>
          <a:xfrm>
            <a:off x="2788552" y="4773262"/>
            <a:ext cx="1822023" cy="0"/>
          </a:xfrm>
          <a:prstGeom prst="line">
            <a:avLst/>
          </a:prstGeom>
          <a:ln w="19050">
            <a:solidFill>
              <a:srgbClr val="54BA5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AB95ED2-D281-7E41-AD3E-8D69067486CA}"/>
              </a:ext>
            </a:extLst>
          </p:cNvPr>
          <p:cNvCxnSpPr/>
          <p:nvPr/>
        </p:nvCxnSpPr>
        <p:spPr>
          <a:xfrm>
            <a:off x="5094445" y="4773262"/>
            <a:ext cx="1822023" cy="0"/>
          </a:xfrm>
          <a:prstGeom prst="line">
            <a:avLst/>
          </a:prstGeom>
          <a:ln w="19050">
            <a:solidFill>
              <a:srgbClr val="1FB6C9"/>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4F0372E-A1D5-EE49-B381-280FB1B89042}"/>
              </a:ext>
            </a:extLst>
          </p:cNvPr>
          <p:cNvCxnSpPr/>
          <p:nvPr/>
        </p:nvCxnSpPr>
        <p:spPr>
          <a:xfrm>
            <a:off x="7400341" y="4773262"/>
            <a:ext cx="1822023" cy="0"/>
          </a:xfrm>
          <a:prstGeom prst="line">
            <a:avLst/>
          </a:prstGeom>
          <a:ln w="19050">
            <a:solidFill>
              <a:srgbClr val="0F69AD"/>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F18573D-ABDA-194B-A723-3D6C6F1DA88B}"/>
              </a:ext>
            </a:extLst>
          </p:cNvPr>
          <p:cNvCxnSpPr/>
          <p:nvPr/>
        </p:nvCxnSpPr>
        <p:spPr>
          <a:xfrm>
            <a:off x="9706234" y="4767943"/>
            <a:ext cx="1822023" cy="0"/>
          </a:xfrm>
          <a:prstGeom prst="line">
            <a:avLst/>
          </a:prstGeom>
          <a:ln w="19050">
            <a:solidFill>
              <a:srgbClr val="2337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14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C38B6-219C-FB41-B9BD-1A19FCB0EC70}"/>
              </a:ext>
            </a:extLst>
          </p:cNvPr>
          <p:cNvSpPr txBox="1"/>
          <p:nvPr/>
        </p:nvSpPr>
        <p:spPr>
          <a:xfrm>
            <a:off x="278099" y="428968"/>
            <a:ext cx="1108459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300" dirty="0">
                <a:solidFill>
                  <a:prstClr val="black"/>
                </a:solidFill>
                <a:latin typeface="Montserrat Black" charset="0"/>
                <a:ea typeface="Montserrat Black" charset="0"/>
                <a:cs typeface="Montserrat Black" charset="0"/>
              </a:rPr>
              <a:t>COMPETITION</a:t>
            </a:r>
            <a:endParaRPr kumimoji="0" lang="en-US" sz="2400"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endParaRPr>
          </a:p>
        </p:txBody>
      </p:sp>
      <p:graphicFrame>
        <p:nvGraphicFramePr>
          <p:cNvPr id="4" name="Content Placeholder 3">
            <a:extLst>
              <a:ext uri="{FF2B5EF4-FFF2-40B4-BE49-F238E27FC236}">
                <a16:creationId xmlns:a16="http://schemas.microsoft.com/office/drawing/2014/main" id="{5580D431-5EF7-AA4F-91DF-A181FF4392BA}"/>
              </a:ext>
            </a:extLst>
          </p:cNvPr>
          <p:cNvGraphicFramePr>
            <a:graphicFrameLocks/>
          </p:cNvGraphicFramePr>
          <p:nvPr>
            <p:extLst/>
          </p:nvPr>
        </p:nvGraphicFramePr>
        <p:xfrm>
          <a:off x="278099" y="1333500"/>
          <a:ext cx="11647201" cy="4754879"/>
        </p:xfrm>
        <a:graphic>
          <a:graphicData uri="http://schemas.openxmlformats.org/drawingml/2006/table">
            <a:tbl>
              <a:tblPr firstRow="1" bandRow="1">
                <a:tableStyleId>{5C22544A-7EE6-4342-B048-85BDC9FD1C3A}</a:tableStyleId>
              </a:tblPr>
              <a:tblGrid>
                <a:gridCol w="2504858">
                  <a:extLst>
                    <a:ext uri="{9D8B030D-6E8A-4147-A177-3AD203B41FA5}">
                      <a16:colId xmlns:a16="http://schemas.microsoft.com/office/drawing/2014/main" val="20000"/>
                    </a:ext>
                  </a:extLst>
                </a:gridCol>
                <a:gridCol w="6351104">
                  <a:extLst>
                    <a:ext uri="{9D8B030D-6E8A-4147-A177-3AD203B41FA5}">
                      <a16:colId xmlns:a16="http://schemas.microsoft.com/office/drawing/2014/main" val="20001"/>
                    </a:ext>
                  </a:extLst>
                </a:gridCol>
                <a:gridCol w="2791239">
                  <a:extLst>
                    <a:ext uri="{9D8B030D-6E8A-4147-A177-3AD203B41FA5}">
                      <a16:colId xmlns:a16="http://schemas.microsoft.com/office/drawing/2014/main" val="1699217517"/>
                    </a:ext>
                  </a:extLst>
                </a:gridCol>
              </a:tblGrid>
              <a:tr h="437713">
                <a:tc>
                  <a:txBody>
                    <a:bodyPr/>
                    <a:lstStyle/>
                    <a:p>
                      <a:r>
                        <a:rPr lang="en-US" dirty="0">
                          <a:latin typeface="Montserrat" pitchFamily="2" charset="77"/>
                        </a:rPr>
                        <a:t>Competitor</a:t>
                      </a:r>
                    </a:p>
                  </a:txBody>
                  <a:tcPr anchor="ctr">
                    <a:solidFill>
                      <a:srgbClr val="233747"/>
                    </a:solidFill>
                  </a:tcPr>
                </a:tc>
                <a:tc>
                  <a:txBody>
                    <a:bodyPr/>
                    <a:lstStyle/>
                    <a:p>
                      <a:r>
                        <a:rPr lang="en-US" dirty="0">
                          <a:latin typeface="Montserrat" pitchFamily="2" charset="77"/>
                        </a:rPr>
                        <a:t>Continuity Engine Advantages</a:t>
                      </a:r>
                    </a:p>
                  </a:txBody>
                  <a:tcPr anchor="ctr">
                    <a:solidFill>
                      <a:srgbClr val="233747"/>
                    </a:solidFill>
                  </a:tcPr>
                </a:tc>
                <a:tc>
                  <a:txBody>
                    <a:bodyPr/>
                    <a:lstStyle/>
                    <a:p>
                      <a:r>
                        <a:rPr lang="en-US" dirty="0">
                          <a:latin typeface="Montserrat" pitchFamily="2" charset="77"/>
                        </a:rPr>
                        <a:t>Evolution Level</a:t>
                      </a:r>
                    </a:p>
                  </a:txBody>
                  <a:tcPr anchor="ctr">
                    <a:solidFill>
                      <a:srgbClr val="233747"/>
                    </a:solidFill>
                  </a:tcPr>
                </a:tc>
                <a:extLst>
                  <a:ext uri="{0D108BD9-81ED-4DB2-BD59-A6C34878D82A}">
                    <a16:rowId xmlns:a16="http://schemas.microsoft.com/office/drawing/2014/main" val="10000"/>
                  </a:ext>
                </a:extLst>
              </a:tr>
              <a:tr h="539646">
                <a:tc>
                  <a:txBody>
                    <a:bodyPr/>
                    <a:lstStyle/>
                    <a:p>
                      <a:r>
                        <a:rPr lang="en-US" sz="1200" b="0" i="0" kern="1200" dirty="0">
                          <a:solidFill>
                            <a:schemeClr val="dk1"/>
                          </a:solidFill>
                          <a:effectLst/>
                          <a:latin typeface="Montserrat" pitchFamily="2" charset="77"/>
                          <a:ea typeface="+mn-ea"/>
                          <a:cs typeface="+mn-cs"/>
                        </a:rPr>
                        <a:t>Double-Take Availability</a:t>
                      </a:r>
                      <a:endParaRPr lang="en-US" sz="1200" dirty="0">
                        <a:latin typeface="Montserrat" pitchFamily="2" charset="77"/>
                      </a:endParaRPr>
                    </a:p>
                  </a:txBody>
                  <a:tcPr anchor="ctr">
                    <a:solidFill>
                      <a:schemeClr val="bg1">
                        <a:lumMod val="85000"/>
                      </a:schemeClr>
                    </a:solidFill>
                  </a:tcPr>
                </a:tc>
                <a:tc>
                  <a:txBody>
                    <a:bodyPr/>
                    <a:lstStyle/>
                    <a:p>
                      <a:r>
                        <a:rPr lang="en-US" sz="1200" b="0" i="0" kern="1200" dirty="0">
                          <a:solidFill>
                            <a:schemeClr val="dk1"/>
                          </a:solidFill>
                          <a:effectLst/>
                          <a:latin typeface="Montserrat" pitchFamily="2" charset="77"/>
                          <a:ea typeface="+mn-ea"/>
                          <a:cs typeface="+mn-cs"/>
                        </a:rPr>
                        <a:t>Application Awareness, Tertiary, HA/DR in a Single Package, Deeply Integrated with VMWare</a:t>
                      </a:r>
                      <a:endParaRPr lang="en-US" sz="1200" dirty="0">
                        <a:latin typeface="Montserrat" pitchFamily="2" charset="77"/>
                      </a:endParaRPr>
                    </a:p>
                  </a:txBody>
                  <a:tcPr anchor="ctr">
                    <a:solidFill>
                      <a:schemeClr val="bg1">
                        <a:lumMod val="85000"/>
                      </a:schemeClr>
                    </a:solidFill>
                  </a:tcPr>
                </a:tc>
                <a:tc>
                  <a:txBody>
                    <a:bodyPr/>
                    <a:lstStyle/>
                    <a:p>
                      <a:r>
                        <a:rPr lang="en-US" sz="1200" b="1" dirty="0">
                          <a:solidFill>
                            <a:schemeClr val="bg1"/>
                          </a:solidFill>
                          <a:latin typeface="Montserrat" pitchFamily="2" charset="77"/>
                        </a:rPr>
                        <a:t>Data Driven</a:t>
                      </a:r>
                    </a:p>
                  </a:txBody>
                  <a:tcPr anchor="ctr">
                    <a:solidFill>
                      <a:srgbClr val="C00000"/>
                    </a:solidFill>
                  </a:tcPr>
                </a:tc>
                <a:extLst>
                  <a:ext uri="{0D108BD9-81ED-4DB2-BD59-A6C34878D82A}">
                    <a16:rowId xmlns:a16="http://schemas.microsoft.com/office/drawing/2014/main" val="10001"/>
                  </a:ext>
                </a:extLst>
              </a:tr>
              <a:tr h="539646">
                <a:tc>
                  <a:txBody>
                    <a:bodyPr/>
                    <a:lstStyle/>
                    <a:p>
                      <a:r>
                        <a:rPr lang="en-US" sz="1200" b="0" i="0" kern="1200" dirty="0" err="1">
                          <a:solidFill>
                            <a:schemeClr val="dk1"/>
                          </a:solidFill>
                          <a:effectLst/>
                          <a:latin typeface="Montserrat" pitchFamily="2" charset="77"/>
                          <a:ea typeface="+mn-ea"/>
                          <a:cs typeface="+mn-cs"/>
                        </a:rPr>
                        <a:t>Zerto</a:t>
                      </a:r>
                      <a:endParaRPr lang="en-US" sz="1200" dirty="0">
                        <a:latin typeface="Montserrat" pitchFamily="2" charset="77"/>
                      </a:endParaRPr>
                    </a:p>
                  </a:txBody>
                  <a:tcPr anchor="ctr">
                    <a:solidFill>
                      <a:schemeClr val="bg1">
                        <a:lumMod val="95000"/>
                      </a:schemeClr>
                    </a:solidFill>
                  </a:tcPr>
                </a:tc>
                <a:tc>
                  <a:txBody>
                    <a:bodyPr/>
                    <a:lstStyle/>
                    <a:p>
                      <a:r>
                        <a:rPr lang="en-US" sz="1200" b="0" i="0" kern="1200" dirty="0">
                          <a:solidFill>
                            <a:schemeClr val="dk1"/>
                          </a:solidFill>
                          <a:effectLst/>
                          <a:latin typeface="Montserrat" pitchFamily="2" charset="77"/>
                          <a:ea typeface="+mn-ea"/>
                          <a:cs typeface="+mn-cs"/>
                        </a:rPr>
                        <a:t>Application Awareness, Tertiary, HA/DR in a Single Package, Physical Server Support, Protect Applications on Any Hypervisor Platform</a:t>
                      </a:r>
                      <a:endParaRPr lang="en-US" sz="1200" dirty="0">
                        <a:latin typeface="Montserrat" pitchFamily="2" charset="77"/>
                      </a:endParaRP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ontserrat" pitchFamily="2" charset="77"/>
                        </a:rPr>
                        <a:t>Data Driven</a:t>
                      </a:r>
                    </a:p>
                    <a:p>
                      <a:endParaRPr lang="en-US" sz="1200" dirty="0">
                        <a:latin typeface="Montserrat" pitchFamily="2" charset="77"/>
                      </a:endParaRPr>
                    </a:p>
                  </a:txBody>
                  <a:tcPr anchor="ctr">
                    <a:solidFill>
                      <a:srgbClr val="C00000"/>
                    </a:solidFill>
                  </a:tcPr>
                </a:tc>
                <a:extLst>
                  <a:ext uri="{0D108BD9-81ED-4DB2-BD59-A6C34878D82A}">
                    <a16:rowId xmlns:a16="http://schemas.microsoft.com/office/drawing/2014/main" val="10002"/>
                  </a:ext>
                </a:extLst>
              </a:tr>
              <a:tr h="539646">
                <a:tc>
                  <a:txBody>
                    <a:bodyPr/>
                    <a:lstStyle/>
                    <a:p>
                      <a:r>
                        <a:rPr lang="en-US" sz="1200" b="0" i="0" kern="1200" dirty="0">
                          <a:solidFill>
                            <a:schemeClr val="dk1"/>
                          </a:solidFill>
                          <a:effectLst/>
                          <a:latin typeface="Montserrat" pitchFamily="2" charset="77"/>
                          <a:ea typeface="+mn-ea"/>
                          <a:cs typeface="+mn-cs"/>
                        </a:rPr>
                        <a:t>Stratus </a:t>
                      </a:r>
                      <a:r>
                        <a:rPr lang="en-US" sz="1200" b="0" i="0" kern="1200" dirty="0" err="1">
                          <a:solidFill>
                            <a:schemeClr val="dk1"/>
                          </a:solidFill>
                          <a:effectLst/>
                          <a:latin typeface="Montserrat" pitchFamily="2" charset="77"/>
                          <a:ea typeface="+mn-ea"/>
                          <a:cs typeface="+mn-cs"/>
                        </a:rPr>
                        <a:t>EverRun</a:t>
                      </a:r>
                      <a:endParaRPr lang="en-US" sz="1200" dirty="0">
                        <a:latin typeface="Montserrat" pitchFamily="2" charset="77"/>
                      </a:endParaRPr>
                    </a:p>
                  </a:txBody>
                  <a:tcPr anchor="ctr">
                    <a:solidFill>
                      <a:schemeClr val="bg1">
                        <a:lumMod val="85000"/>
                      </a:schemeClr>
                    </a:solidFill>
                  </a:tcPr>
                </a:tc>
                <a:tc>
                  <a:txBody>
                    <a:bodyPr/>
                    <a:lstStyle/>
                    <a:p>
                      <a:r>
                        <a:rPr lang="en-US" sz="1200" b="0" i="0" kern="1200" dirty="0">
                          <a:solidFill>
                            <a:schemeClr val="dk1"/>
                          </a:solidFill>
                          <a:effectLst/>
                          <a:latin typeface="Montserrat" pitchFamily="2" charset="77"/>
                          <a:ea typeface="+mn-ea"/>
                          <a:cs typeface="+mn-cs"/>
                        </a:rPr>
                        <a:t>Deeply Integrated with VMWare, Physical Server Support, Protect Applications on </a:t>
                      </a:r>
                      <a:r>
                        <a:rPr lang="en-US" sz="1200" b="0" i="0" u="sng" kern="1200" dirty="0">
                          <a:solidFill>
                            <a:schemeClr val="dk1"/>
                          </a:solidFill>
                          <a:effectLst/>
                          <a:latin typeface="Montserrat" pitchFamily="2" charset="77"/>
                          <a:ea typeface="+mn-ea"/>
                          <a:cs typeface="+mn-cs"/>
                        </a:rPr>
                        <a:t>ANY</a:t>
                      </a:r>
                      <a:r>
                        <a:rPr lang="en-US" sz="1200" b="0" i="0" kern="1200" dirty="0">
                          <a:solidFill>
                            <a:schemeClr val="dk1"/>
                          </a:solidFill>
                          <a:effectLst/>
                          <a:latin typeface="Montserrat" pitchFamily="2" charset="77"/>
                          <a:ea typeface="+mn-ea"/>
                          <a:cs typeface="+mn-cs"/>
                        </a:rPr>
                        <a:t> Hypervisor Platform not just OpenStack</a:t>
                      </a:r>
                      <a:endParaRPr lang="en-US" sz="1200" dirty="0">
                        <a:latin typeface="Montserrat" pitchFamily="2" charset="77"/>
                      </a:endParaRPr>
                    </a:p>
                  </a:txBody>
                  <a:tcPr anchor="ctr">
                    <a:solidFill>
                      <a:schemeClr val="bg1">
                        <a:lumMod val="85000"/>
                      </a:schemeClr>
                    </a:solidFill>
                  </a:tcPr>
                </a:tc>
                <a:tc>
                  <a:txBody>
                    <a:bodyPr/>
                    <a:lstStyle/>
                    <a:p>
                      <a:r>
                        <a:rPr lang="en-US" sz="1200" b="1" dirty="0">
                          <a:solidFill>
                            <a:schemeClr val="bg1"/>
                          </a:solidFill>
                          <a:latin typeface="Montserrat" pitchFamily="2" charset="77"/>
                        </a:rPr>
                        <a:t>Hardware Driven</a:t>
                      </a:r>
                    </a:p>
                  </a:txBody>
                  <a:tcPr anchor="ctr">
                    <a:solidFill>
                      <a:srgbClr val="F17C20"/>
                    </a:solidFill>
                  </a:tcPr>
                </a:tc>
                <a:extLst>
                  <a:ext uri="{0D108BD9-81ED-4DB2-BD59-A6C34878D82A}">
                    <a16:rowId xmlns:a16="http://schemas.microsoft.com/office/drawing/2014/main" val="10003"/>
                  </a:ext>
                </a:extLst>
              </a:tr>
              <a:tr h="755504">
                <a:tc>
                  <a:txBody>
                    <a:bodyPr/>
                    <a:lstStyle/>
                    <a:p>
                      <a:r>
                        <a:rPr lang="en-US" sz="1200" b="0" i="0" kern="1200" dirty="0">
                          <a:solidFill>
                            <a:schemeClr val="dk1"/>
                          </a:solidFill>
                          <a:effectLst/>
                          <a:latin typeface="Montserrat" pitchFamily="2" charset="77"/>
                          <a:ea typeface="+mn-ea"/>
                          <a:cs typeface="+mn-cs"/>
                        </a:rPr>
                        <a:t>WSFC w/Always On Active/Passive (SQL Protection)</a:t>
                      </a:r>
                      <a:endParaRPr lang="en-US" sz="1200" dirty="0">
                        <a:latin typeface="Montserrat" pitchFamily="2" charset="77"/>
                      </a:endParaRPr>
                    </a:p>
                  </a:txBody>
                  <a:tcPr anchor="ctr">
                    <a:solidFill>
                      <a:schemeClr val="bg1">
                        <a:lumMod val="95000"/>
                      </a:schemeClr>
                    </a:solidFill>
                  </a:tcPr>
                </a:tc>
                <a:tc>
                  <a:txBody>
                    <a:bodyPr/>
                    <a:lstStyle/>
                    <a:p>
                      <a:r>
                        <a:rPr lang="en-US" sz="1200" b="0" i="0" kern="1200" dirty="0">
                          <a:solidFill>
                            <a:schemeClr val="dk1"/>
                          </a:solidFill>
                          <a:effectLst/>
                          <a:latin typeface="Montserrat" pitchFamily="2" charset="77"/>
                          <a:ea typeface="+mn-ea"/>
                          <a:cs typeface="+mn-cs"/>
                        </a:rPr>
                        <a:t>Application Awareness, Tertiary, HA/DR in a Single Package, Can Function of High Latency or Congested Networks, Deeply Integrated with VMWare, Protects Any Application on Windows,  Less Complex, Cheaper</a:t>
                      </a:r>
                      <a:endParaRPr lang="en-US" sz="1200" dirty="0">
                        <a:latin typeface="Montserrat" pitchFamily="2" charset="77"/>
                      </a:endParaRPr>
                    </a:p>
                  </a:txBody>
                  <a:tcPr anchor="ctr">
                    <a:solidFill>
                      <a:schemeClr val="bg1">
                        <a:lumMod val="95000"/>
                      </a:schemeClr>
                    </a:solidFill>
                  </a:tcPr>
                </a:tc>
                <a:tc>
                  <a:txBody>
                    <a:bodyPr/>
                    <a:lstStyle/>
                    <a:p>
                      <a:r>
                        <a:rPr lang="en-US" sz="1200" b="1" dirty="0">
                          <a:solidFill>
                            <a:schemeClr val="bg1"/>
                          </a:solidFill>
                          <a:latin typeface="Montserrat" pitchFamily="2" charset="77"/>
                        </a:rPr>
                        <a:t>Hardware Driven</a:t>
                      </a:r>
                    </a:p>
                  </a:txBody>
                  <a:tcPr anchor="ctr">
                    <a:solidFill>
                      <a:srgbClr val="F17C20"/>
                    </a:solidFill>
                  </a:tcPr>
                </a:tc>
                <a:extLst>
                  <a:ext uri="{0D108BD9-81ED-4DB2-BD59-A6C34878D82A}">
                    <a16:rowId xmlns:a16="http://schemas.microsoft.com/office/drawing/2014/main" val="10004"/>
                  </a:ext>
                </a:extLst>
              </a:tr>
              <a:tr h="971362">
                <a:tc>
                  <a:txBody>
                    <a:bodyPr/>
                    <a:lstStyle/>
                    <a:p>
                      <a:r>
                        <a:rPr lang="en-US" sz="1200" b="0" i="0" kern="1200" dirty="0">
                          <a:solidFill>
                            <a:schemeClr val="dk1"/>
                          </a:solidFill>
                          <a:effectLst/>
                          <a:latin typeface="Montserrat" pitchFamily="2" charset="77"/>
                          <a:ea typeface="+mn-ea"/>
                          <a:cs typeface="+mn-cs"/>
                        </a:rPr>
                        <a:t>Always On Availability Groups (SQL Protection)</a:t>
                      </a:r>
                      <a:endParaRPr lang="en-US" sz="1200" dirty="0">
                        <a:latin typeface="Montserrat" pitchFamily="2" charset="77"/>
                      </a:endParaRPr>
                    </a:p>
                  </a:txBody>
                  <a:tcPr anchor="ctr">
                    <a:solidFill>
                      <a:schemeClr val="bg1">
                        <a:lumMod val="85000"/>
                      </a:schemeClr>
                    </a:solidFill>
                  </a:tcPr>
                </a:tc>
                <a:tc>
                  <a:txBody>
                    <a:bodyPr/>
                    <a:lstStyle/>
                    <a:p>
                      <a:r>
                        <a:rPr lang="en-US" sz="1200" b="0" i="0" kern="1200" dirty="0">
                          <a:solidFill>
                            <a:schemeClr val="dk1"/>
                          </a:solidFill>
                          <a:effectLst/>
                          <a:latin typeface="Montserrat" pitchFamily="2" charset="77"/>
                          <a:ea typeface="+mn-ea"/>
                          <a:cs typeface="+mn-cs"/>
                        </a:rPr>
                        <a:t>Seconds to Minutes RPO, Application Awareness, HA/DR in a Single Package, Can Function in High Latency or Congested Networks, Deeply Integrated with VMWare, Protects Any Application on Windows, Full Reseeding Not Required After Failover, Less Complex, Cheaper</a:t>
                      </a:r>
                      <a:endParaRPr lang="en-US" sz="1200" dirty="0">
                        <a:latin typeface="Montserrat" pitchFamily="2" charset="77"/>
                      </a:endParaRPr>
                    </a:p>
                  </a:txBody>
                  <a:tcPr anchor="ctr">
                    <a:solidFill>
                      <a:schemeClr val="bg1">
                        <a:lumMod val="85000"/>
                      </a:schemeClr>
                    </a:solidFill>
                  </a:tcPr>
                </a:tc>
                <a:tc>
                  <a:txBody>
                    <a:bodyPr/>
                    <a:lstStyle/>
                    <a:p>
                      <a:r>
                        <a:rPr lang="en-US" sz="1200" b="1" dirty="0">
                          <a:solidFill>
                            <a:schemeClr val="bg1"/>
                          </a:solidFill>
                          <a:latin typeface="Montserrat" pitchFamily="2" charset="77"/>
                        </a:rPr>
                        <a:t>Data and Hardware Driven</a:t>
                      </a:r>
                    </a:p>
                  </a:txBody>
                  <a:tcPr anchor="ctr">
                    <a:solidFill>
                      <a:schemeClr val="accent2">
                        <a:lumMod val="75000"/>
                      </a:schemeClr>
                    </a:solidFill>
                  </a:tcPr>
                </a:tc>
                <a:extLst>
                  <a:ext uri="{0D108BD9-81ED-4DB2-BD59-A6C34878D82A}">
                    <a16:rowId xmlns:a16="http://schemas.microsoft.com/office/drawing/2014/main" val="10005"/>
                  </a:ext>
                </a:extLst>
              </a:tr>
              <a:tr h="971362">
                <a:tc>
                  <a:txBody>
                    <a:bodyPr/>
                    <a:lstStyle/>
                    <a:p>
                      <a:r>
                        <a:rPr lang="en-US" sz="1200" dirty="0">
                          <a:latin typeface="Montserrat" pitchFamily="2" charset="77"/>
                        </a:rPr>
                        <a:t>Oracle</a:t>
                      </a:r>
                      <a:r>
                        <a:rPr lang="en-US" sz="1200" baseline="0" dirty="0">
                          <a:latin typeface="Montserrat" pitchFamily="2" charset="77"/>
                        </a:rPr>
                        <a:t> RAC and </a:t>
                      </a:r>
                      <a:r>
                        <a:rPr lang="en-US" sz="1200" baseline="0" dirty="0" err="1">
                          <a:latin typeface="Montserrat" pitchFamily="2" charset="77"/>
                        </a:rPr>
                        <a:t>Datagaurd</a:t>
                      </a:r>
                      <a:endParaRPr lang="en-US" sz="1200" dirty="0">
                        <a:latin typeface="Montserrat" pitchFamily="2" charset="77"/>
                      </a:endParaRPr>
                    </a:p>
                  </a:txBody>
                  <a:tcPr anchor="ctr">
                    <a:solidFill>
                      <a:schemeClr val="bg1">
                        <a:lumMod val="95000"/>
                      </a:schemeClr>
                    </a:solidFill>
                  </a:tcPr>
                </a:tc>
                <a:tc>
                  <a:txBody>
                    <a:bodyPr/>
                    <a:lstStyle/>
                    <a:p>
                      <a:r>
                        <a:rPr lang="en-US" sz="1200" dirty="0">
                          <a:latin typeface="Montserrat" pitchFamily="2" charset="77"/>
                        </a:rPr>
                        <a:t>Exponentially</a:t>
                      </a:r>
                      <a:r>
                        <a:rPr lang="en-US" sz="1200" baseline="0" dirty="0">
                          <a:latin typeface="Montserrat" pitchFamily="2" charset="77"/>
                        </a:rPr>
                        <a:t> cheaper (100K to over a 1000K) than RAC and significantly cheaper (10sK to 100sK) for not much more functionality. Engine provides enterprise class protection for Oracle at SMB pricing (a few thousand per protected application server).</a:t>
                      </a:r>
                      <a:endParaRPr lang="en-US" sz="1200" dirty="0">
                        <a:latin typeface="Montserrat" pitchFamily="2" charset="77"/>
                      </a:endParaRPr>
                    </a:p>
                  </a:txBody>
                  <a:tcPr anchor="ctr">
                    <a:solidFill>
                      <a:schemeClr val="bg1">
                        <a:lumMod val="95000"/>
                      </a:schemeClr>
                    </a:solidFill>
                  </a:tcPr>
                </a:tc>
                <a:tc>
                  <a:txBody>
                    <a:bodyPr/>
                    <a:lstStyle/>
                    <a:p>
                      <a:r>
                        <a:rPr lang="en-US" sz="1200" b="1" dirty="0">
                          <a:solidFill>
                            <a:schemeClr val="bg1"/>
                          </a:solidFill>
                          <a:latin typeface="Montserrat" pitchFamily="2" charset="77"/>
                        </a:rPr>
                        <a:t>Data Driven</a:t>
                      </a:r>
                    </a:p>
                  </a:txBody>
                  <a:tcPr anchor="ctr">
                    <a:solidFill>
                      <a:srgbClr val="C00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64912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C38B6-219C-FB41-B9BD-1A19FCB0EC70}"/>
              </a:ext>
            </a:extLst>
          </p:cNvPr>
          <p:cNvSpPr txBox="1"/>
          <p:nvPr/>
        </p:nvSpPr>
        <p:spPr>
          <a:xfrm>
            <a:off x="278099" y="428968"/>
            <a:ext cx="1108459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300" dirty="0">
                <a:solidFill>
                  <a:prstClr val="black"/>
                </a:solidFill>
                <a:latin typeface="Montserrat Black" charset="0"/>
                <a:ea typeface="Montserrat Black" charset="0"/>
                <a:cs typeface="Montserrat Black" charset="0"/>
              </a:rPr>
              <a:t>COMPETITION</a:t>
            </a:r>
            <a:endParaRPr kumimoji="0" lang="en-US" sz="2400"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endParaRPr>
          </a:p>
        </p:txBody>
      </p:sp>
      <p:graphicFrame>
        <p:nvGraphicFramePr>
          <p:cNvPr id="3" name="Content Placeholder 3">
            <a:extLst>
              <a:ext uri="{FF2B5EF4-FFF2-40B4-BE49-F238E27FC236}">
                <a16:creationId xmlns:a16="http://schemas.microsoft.com/office/drawing/2014/main" id="{CBB5D93A-14B1-A444-83A6-488076B493B0}"/>
              </a:ext>
            </a:extLst>
          </p:cNvPr>
          <p:cNvGraphicFramePr>
            <a:graphicFrameLocks/>
          </p:cNvGraphicFramePr>
          <p:nvPr>
            <p:extLst>
              <p:ext uri="{D42A27DB-BD31-4B8C-83A1-F6EECF244321}">
                <p14:modId xmlns:p14="http://schemas.microsoft.com/office/powerpoint/2010/main" val="938617843"/>
              </p:ext>
            </p:extLst>
          </p:nvPr>
        </p:nvGraphicFramePr>
        <p:xfrm>
          <a:off x="278099" y="1333500"/>
          <a:ext cx="11647201" cy="4231627"/>
        </p:xfrm>
        <a:graphic>
          <a:graphicData uri="http://schemas.openxmlformats.org/drawingml/2006/table">
            <a:tbl>
              <a:tblPr firstRow="1" bandRow="1">
                <a:tableStyleId>{5C22544A-7EE6-4342-B048-85BDC9FD1C3A}</a:tableStyleId>
              </a:tblPr>
              <a:tblGrid>
                <a:gridCol w="2835255">
                  <a:extLst>
                    <a:ext uri="{9D8B030D-6E8A-4147-A177-3AD203B41FA5}">
                      <a16:colId xmlns:a16="http://schemas.microsoft.com/office/drawing/2014/main" val="20000"/>
                    </a:ext>
                  </a:extLst>
                </a:gridCol>
                <a:gridCol w="5980950">
                  <a:extLst>
                    <a:ext uri="{9D8B030D-6E8A-4147-A177-3AD203B41FA5}">
                      <a16:colId xmlns:a16="http://schemas.microsoft.com/office/drawing/2014/main" val="20001"/>
                    </a:ext>
                  </a:extLst>
                </a:gridCol>
                <a:gridCol w="2830996">
                  <a:extLst>
                    <a:ext uri="{9D8B030D-6E8A-4147-A177-3AD203B41FA5}">
                      <a16:colId xmlns:a16="http://schemas.microsoft.com/office/drawing/2014/main" val="2720198915"/>
                    </a:ext>
                  </a:extLst>
                </a:gridCol>
              </a:tblGrid>
              <a:tr h="491502">
                <a:tc>
                  <a:txBody>
                    <a:bodyPr/>
                    <a:lstStyle/>
                    <a:p>
                      <a:r>
                        <a:rPr lang="en-US" dirty="0">
                          <a:latin typeface="Montserrat" pitchFamily="2" charset="77"/>
                        </a:rPr>
                        <a:t>Competitor</a:t>
                      </a:r>
                    </a:p>
                  </a:txBody>
                  <a:tcPr anchor="ctr">
                    <a:solidFill>
                      <a:srgbClr val="233747"/>
                    </a:solidFill>
                  </a:tcPr>
                </a:tc>
                <a:tc>
                  <a:txBody>
                    <a:bodyPr/>
                    <a:lstStyle/>
                    <a:p>
                      <a:r>
                        <a:rPr lang="en-US" dirty="0">
                          <a:latin typeface="Montserrat" pitchFamily="2" charset="77"/>
                        </a:rPr>
                        <a:t>Continuity Engine Advantages</a:t>
                      </a:r>
                    </a:p>
                  </a:txBody>
                  <a:tcPr anchor="ctr">
                    <a:solidFill>
                      <a:srgbClr val="233747"/>
                    </a:solidFill>
                  </a:tcPr>
                </a:tc>
                <a:tc>
                  <a:txBody>
                    <a:bodyPr/>
                    <a:lstStyle/>
                    <a:p>
                      <a:r>
                        <a:rPr lang="en-US" dirty="0">
                          <a:latin typeface="Montserrat" pitchFamily="2" charset="77"/>
                        </a:rPr>
                        <a:t>Evolution Level</a:t>
                      </a:r>
                    </a:p>
                  </a:txBody>
                  <a:tcPr anchor="ctr">
                    <a:solidFill>
                      <a:srgbClr val="233747"/>
                    </a:solidFill>
                  </a:tcPr>
                </a:tc>
                <a:extLst>
                  <a:ext uri="{0D108BD9-81ED-4DB2-BD59-A6C34878D82A}">
                    <a16:rowId xmlns:a16="http://schemas.microsoft.com/office/drawing/2014/main" val="10000"/>
                  </a:ext>
                </a:extLst>
              </a:tr>
              <a:tr h="605959">
                <a:tc>
                  <a:txBody>
                    <a:bodyPr/>
                    <a:lstStyle/>
                    <a:p>
                      <a:r>
                        <a:rPr lang="en-US" sz="1200" b="0" i="0" kern="1200" dirty="0" err="1">
                          <a:solidFill>
                            <a:schemeClr val="dk1"/>
                          </a:solidFill>
                          <a:effectLst/>
                          <a:latin typeface="Montserrat" pitchFamily="2" charset="77"/>
                          <a:ea typeface="+mn-ea"/>
                          <a:cs typeface="+mn-cs"/>
                        </a:rPr>
                        <a:t>ArcServe</a:t>
                      </a:r>
                      <a:r>
                        <a:rPr lang="en-US" sz="1200" b="0" i="0" kern="1200" dirty="0">
                          <a:solidFill>
                            <a:schemeClr val="dk1"/>
                          </a:solidFill>
                          <a:effectLst/>
                          <a:latin typeface="Montserrat" pitchFamily="2" charset="77"/>
                          <a:ea typeface="+mn-ea"/>
                          <a:cs typeface="+mn-cs"/>
                        </a:rPr>
                        <a:t> RHA</a:t>
                      </a:r>
                      <a:endParaRPr lang="en-US" sz="1200" dirty="0">
                        <a:latin typeface="Montserrat" pitchFamily="2" charset="77"/>
                      </a:endParaRPr>
                    </a:p>
                  </a:txBody>
                  <a:tcPr anchor="ctr">
                    <a:solidFill>
                      <a:schemeClr val="bg1">
                        <a:lumMod val="85000"/>
                      </a:schemeClr>
                    </a:solidFill>
                  </a:tcPr>
                </a:tc>
                <a:tc>
                  <a:txBody>
                    <a:bodyPr/>
                    <a:lstStyle/>
                    <a:p>
                      <a:r>
                        <a:rPr lang="en-US" sz="1200" b="0" i="0" kern="1200" dirty="0">
                          <a:solidFill>
                            <a:schemeClr val="dk1"/>
                          </a:solidFill>
                          <a:effectLst/>
                          <a:latin typeface="Montserrat" pitchFamily="2" charset="77"/>
                          <a:ea typeface="+mn-ea"/>
                          <a:cs typeface="+mn-cs"/>
                        </a:rPr>
                        <a:t>Faster RTO, Failover Logic is Straightforward, Automatic Application Detection for Major Windows Apps.</a:t>
                      </a:r>
                      <a:endParaRPr lang="en-US" sz="1200" dirty="0">
                        <a:latin typeface="Montserrat" pitchFamily="2" charset="77"/>
                      </a:endParaRPr>
                    </a:p>
                  </a:txBody>
                  <a:tcPr anchor="ctr">
                    <a:solidFill>
                      <a:schemeClr val="bg1">
                        <a:lumMod val="85000"/>
                      </a:schemeClr>
                    </a:solidFill>
                  </a:tcPr>
                </a:tc>
                <a:tc>
                  <a:txBody>
                    <a:bodyPr/>
                    <a:lstStyle/>
                    <a:p>
                      <a:r>
                        <a:rPr lang="en-US" sz="1200" b="1" dirty="0">
                          <a:solidFill>
                            <a:schemeClr val="bg1"/>
                          </a:solidFill>
                          <a:latin typeface="Montserrat" pitchFamily="2" charset="77"/>
                        </a:rPr>
                        <a:t>Data Driven</a:t>
                      </a:r>
                    </a:p>
                  </a:txBody>
                  <a:tcPr anchor="ctr">
                    <a:solidFill>
                      <a:srgbClr val="C00000"/>
                    </a:solidFill>
                  </a:tcPr>
                </a:tc>
                <a:extLst>
                  <a:ext uri="{0D108BD9-81ED-4DB2-BD59-A6C34878D82A}">
                    <a16:rowId xmlns:a16="http://schemas.microsoft.com/office/drawing/2014/main" val="10001"/>
                  </a:ext>
                </a:extLst>
              </a:tr>
              <a:tr h="718737">
                <a:tc>
                  <a:txBody>
                    <a:bodyPr/>
                    <a:lstStyle/>
                    <a:p>
                      <a:r>
                        <a:rPr lang="en-US" sz="1200" b="0" i="0" kern="1200" dirty="0">
                          <a:solidFill>
                            <a:schemeClr val="dk1"/>
                          </a:solidFill>
                          <a:effectLst/>
                          <a:latin typeface="Montserrat" pitchFamily="2" charset="77"/>
                          <a:ea typeface="+mn-ea"/>
                          <a:cs typeface="+mn-cs"/>
                        </a:rPr>
                        <a:t>SRM</a:t>
                      </a:r>
                      <a:endParaRPr lang="en-US" sz="1200" dirty="0">
                        <a:latin typeface="Montserrat" pitchFamily="2" charset="77"/>
                      </a:endParaRPr>
                    </a:p>
                  </a:txBody>
                  <a:tcPr anchor="ctr">
                    <a:solidFill>
                      <a:schemeClr val="bg1">
                        <a:lumMod val="95000"/>
                      </a:schemeClr>
                    </a:solidFill>
                  </a:tcPr>
                </a:tc>
                <a:tc>
                  <a:txBody>
                    <a:bodyPr/>
                    <a:lstStyle/>
                    <a:p>
                      <a:r>
                        <a:rPr lang="en-US" sz="1200" b="0" i="0" kern="1200" dirty="0">
                          <a:solidFill>
                            <a:schemeClr val="dk1"/>
                          </a:solidFill>
                          <a:effectLst/>
                          <a:latin typeface="Montserrat" pitchFamily="2" charset="77"/>
                          <a:ea typeface="+mn-ea"/>
                          <a:cs typeface="+mn-cs"/>
                        </a:rPr>
                        <a:t>Seconds to Minutes RTO, Application Awareness (Without Another VMWare Application), Tertiary, HA/DR in a Single Package, Physical Server Support, Protect Applications on Any Hypervisor Platform</a:t>
                      </a:r>
                      <a:endParaRPr lang="en-US" sz="1200" dirty="0">
                        <a:latin typeface="Montserrat" pitchFamily="2" charset="77"/>
                      </a:endParaRPr>
                    </a:p>
                  </a:txBody>
                  <a:tcPr anchor="ctr">
                    <a:solidFill>
                      <a:schemeClr val="bg1">
                        <a:lumMod val="95000"/>
                      </a:schemeClr>
                    </a:solidFill>
                  </a:tcPr>
                </a:tc>
                <a:tc>
                  <a:txBody>
                    <a:bodyPr/>
                    <a:lstStyle/>
                    <a:p>
                      <a:r>
                        <a:rPr lang="en-US" sz="1200" b="1" dirty="0">
                          <a:solidFill>
                            <a:schemeClr val="bg1"/>
                          </a:solidFill>
                          <a:latin typeface="Montserrat" pitchFamily="2" charset="77"/>
                        </a:rPr>
                        <a:t>Data Driven</a:t>
                      </a:r>
                    </a:p>
                  </a:txBody>
                  <a:tcPr anchor="ctr">
                    <a:solidFill>
                      <a:srgbClr val="C00000"/>
                    </a:solidFill>
                  </a:tcPr>
                </a:tc>
                <a:extLst>
                  <a:ext uri="{0D108BD9-81ED-4DB2-BD59-A6C34878D82A}">
                    <a16:rowId xmlns:a16="http://schemas.microsoft.com/office/drawing/2014/main" val="10002"/>
                  </a:ext>
                </a:extLst>
              </a:tr>
              <a:tr h="718737">
                <a:tc>
                  <a:txBody>
                    <a:bodyPr/>
                    <a:lstStyle/>
                    <a:p>
                      <a:r>
                        <a:rPr lang="en-US" sz="1200" b="0" i="0" dirty="0">
                          <a:solidFill>
                            <a:srgbClr val="333333"/>
                          </a:solidFill>
                          <a:effectLst/>
                          <a:latin typeface="Montserrat" pitchFamily="2" charset="77"/>
                        </a:rPr>
                        <a:t>VMWare HA</a:t>
                      </a:r>
                      <a:endParaRPr lang="en-US" sz="1200" dirty="0">
                        <a:latin typeface="Montserrat" pitchFamily="2" charset="77"/>
                      </a:endParaRPr>
                    </a:p>
                  </a:txBody>
                  <a:tcPr anchor="ctr">
                    <a:solidFill>
                      <a:schemeClr val="bg1">
                        <a:lumMod val="85000"/>
                      </a:schemeClr>
                    </a:solidFill>
                  </a:tcPr>
                </a:tc>
                <a:tc>
                  <a:txBody>
                    <a:bodyPr/>
                    <a:lstStyle/>
                    <a:p>
                      <a:pPr algn="l" fontAlgn="t"/>
                      <a:r>
                        <a:rPr lang="en-US" sz="1200" dirty="0">
                          <a:effectLst/>
                          <a:latin typeface="Montserrat" pitchFamily="2" charset="77"/>
                        </a:rPr>
                        <a:t>Application Awareness (Without Another VMWare Application), Tertiary, HA/DR in a Single Package, Physical Server Support, Protect Applications on Any Hypervisor Platform, No Single Point of VM Failure *</a:t>
                      </a:r>
                    </a:p>
                  </a:txBody>
                  <a:tcPr anchor="ctr">
                    <a:solidFill>
                      <a:schemeClr val="bg1">
                        <a:lumMod val="85000"/>
                      </a:schemeClr>
                    </a:solidFill>
                  </a:tcPr>
                </a:tc>
                <a:tc>
                  <a:txBody>
                    <a:bodyPr/>
                    <a:lstStyle/>
                    <a:p>
                      <a:pPr algn="l" fontAlgn="t"/>
                      <a:r>
                        <a:rPr lang="en-US" sz="1200" b="1" dirty="0">
                          <a:solidFill>
                            <a:schemeClr val="bg1"/>
                          </a:solidFill>
                          <a:effectLst/>
                          <a:latin typeface="Montserrat" pitchFamily="2" charset="77"/>
                        </a:rPr>
                        <a:t>Hardware Driven</a:t>
                      </a:r>
                    </a:p>
                  </a:txBody>
                  <a:tcPr anchor="ctr">
                    <a:solidFill>
                      <a:srgbClr val="EF7C21"/>
                    </a:solidFill>
                  </a:tcPr>
                </a:tc>
                <a:extLst>
                  <a:ext uri="{0D108BD9-81ED-4DB2-BD59-A6C34878D82A}">
                    <a16:rowId xmlns:a16="http://schemas.microsoft.com/office/drawing/2014/main" val="10003"/>
                  </a:ext>
                </a:extLst>
              </a:tr>
              <a:tr h="848346">
                <a:tc>
                  <a:txBody>
                    <a:bodyPr/>
                    <a:lstStyle/>
                    <a:p>
                      <a:r>
                        <a:rPr lang="en-US" sz="1200" b="0" i="0" kern="1200" dirty="0">
                          <a:solidFill>
                            <a:schemeClr val="dk1"/>
                          </a:solidFill>
                          <a:effectLst/>
                          <a:latin typeface="Montserrat" pitchFamily="2" charset="77"/>
                          <a:ea typeface="+mn-ea"/>
                          <a:cs typeface="+mn-cs"/>
                        </a:rPr>
                        <a:t>VMWare FT</a:t>
                      </a:r>
                      <a:endParaRPr lang="en-US" sz="1200" dirty="0">
                        <a:latin typeface="Montserrat" pitchFamily="2" charset="77"/>
                      </a:endParaRPr>
                    </a:p>
                  </a:txBody>
                  <a:tcPr anchor="ctr">
                    <a:solidFill>
                      <a:schemeClr val="bg1">
                        <a:lumMod val="95000"/>
                      </a:schemeClr>
                    </a:solidFill>
                  </a:tcPr>
                </a:tc>
                <a:tc>
                  <a:txBody>
                    <a:bodyPr/>
                    <a:lstStyle/>
                    <a:p>
                      <a:r>
                        <a:rPr lang="en-US" sz="1200" dirty="0">
                          <a:effectLst/>
                          <a:latin typeface="Montserrat" pitchFamily="2" charset="77"/>
                        </a:rPr>
                        <a:t>Server</a:t>
                      </a:r>
                      <a:endParaRPr lang="en-US" sz="1200" dirty="0">
                        <a:latin typeface="Montserrat" pitchFamily="2" charset="77"/>
                      </a:endParaRPr>
                    </a:p>
                  </a:txBody>
                  <a:tcPr anchor="ctr">
                    <a:solidFill>
                      <a:schemeClr val="bg1">
                        <a:lumMod val="95000"/>
                      </a:schemeClr>
                    </a:solidFill>
                  </a:tcPr>
                </a:tc>
                <a:tc>
                  <a:txBody>
                    <a:bodyPr/>
                    <a:lstStyle/>
                    <a:p>
                      <a:r>
                        <a:rPr lang="en-US" sz="1200" b="1" dirty="0">
                          <a:solidFill>
                            <a:schemeClr val="bg1"/>
                          </a:solidFill>
                          <a:latin typeface="Montserrat" pitchFamily="2" charset="77"/>
                        </a:rPr>
                        <a:t>Hardware Driven</a:t>
                      </a:r>
                    </a:p>
                  </a:txBody>
                  <a:tcPr anchor="ctr">
                    <a:solidFill>
                      <a:srgbClr val="EF7C21"/>
                    </a:solidFill>
                  </a:tcPr>
                </a:tc>
                <a:extLst>
                  <a:ext uri="{0D108BD9-81ED-4DB2-BD59-A6C34878D82A}">
                    <a16:rowId xmlns:a16="http://schemas.microsoft.com/office/drawing/2014/main" val="10004"/>
                  </a:ext>
                </a:extLst>
              </a:tr>
              <a:tr h="848346">
                <a:tc>
                  <a:txBody>
                    <a:bodyPr/>
                    <a:lstStyle/>
                    <a:p>
                      <a:r>
                        <a:rPr lang="en-US" sz="1200" dirty="0" err="1">
                          <a:latin typeface="Montserrat" pitchFamily="2" charset="77"/>
                        </a:rPr>
                        <a:t>Veeam</a:t>
                      </a:r>
                      <a:r>
                        <a:rPr lang="en-US" sz="1200" dirty="0">
                          <a:latin typeface="Montserrat" pitchFamily="2" charset="77"/>
                        </a:rPr>
                        <a:t> Backup and Replication</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ontserrat" pitchFamily="2" charset="77"/>
                          <a:ea typeface="+mn-ea"/>
                          <a:cs typeface="+mn-cs"/>
                        </a:rPr>
                        <a:t>Application Awareness, Tertiary, HA/DR in a Single Package,, Protect Applications on Any Hypervisor Platform</a:t>
                      </a:r>
                      <a:endParaRPr lang="en-US" sz="1200" dirty="0">
                        <a:latin typeface="Montserrat" pitchFamily="2" charset="77"/>
                      </a:endParaRPr>
                    </a:p>
                  </a:txBody>
                  <a:tcPr anchor="ctr">
                    <a:solidFill>
                      <a:schemeClr val="bg1">
                        <a:lumMod val="85000"/>
                      </a:schemeClr>
                    </a:solidFill>
                  </a:tcPr>
                </a:tc>
                <a:tc>
                  <a:txBody>
                    <a:bodyPr/>
                    <a:lstStyle/>
                    <a:p>
                      <a:r>
                        <a:rPr lang="en-US" sz="1200" b="1" dirty="0">
                          <a:solidFill>
                            <a:schemeClr val="bg1"/>
                          </a:solidFill>
                          <a:latin typeface="Montserrat" pitchFamily="2" charset="77"/>
                        </a:rPr>
                        <a:t>Data and Hardware Driven</a:t>
                      </a:r>
                    </a:p>
                  </a:txBody>
                  <a:tcPr anchor="ctr">
                    <a:solidFill>
                      <a:srgbClr val="DB5418"/>
                    </a:solidFill>
                  </a:tcPr>
                </a:tc>
                <a:extLst>
                  <a:ext uri="{0D108BD9-81ED-4DB2-BD59-A6C34878D82A}">
                    <a16:rowId xmlns:a16="http://schemas.microsoft.com/office/drawing/2014/main" val="4194069825"/>
                  </a:ext>
                </a:extLst>
              </a:tr>
            </a:tbl>
          </a:graphicData>
        </a:graphic>
      </p:graphicFrame>
      <p:sp>
        <p:nvSpPr>
          <p:cNvPr id="6" name="Rectangle 5">
            <a:extLst>
              <a:ext uri="{FF2B5EF4-FFF2-40B4-BE49-F238E27FC236}">
                <a16:creationId xmlns:a16="http://schemas.microsoft.com/office/drawing/2014/main" id="{3174C8E2-C2EA-C343-B410-398EF46D6799}"/>
              </a:ext>
            </a:extLst>
          </p:cNvPr>
          <p:cNvSpPr/>
          <p:nvPr/>
        </p:nvSpPr>
        <p:spPr>
          <a:xfrm>
            <a:off x="278099" y="6091535"/>
            <a:ext cx="8980201" cy="461665"/>
          </a:xfrm>
          <a:prstGeom prst="rect">
            <a:avLst/>
          </a:prstGeom>
        </p:spPr>
        <p:txBody>
          <a:bodyPr wrap="square">
            <a:spAutoFit/>
          </a:bodyPr>
          <a:lstStyle/>
          <a:p>
            <a:pPr marL="194310" indent="-102870">
              <a:buSzPct val="150000"/>
              <a:buFont typeface="System Font Regular"/>
              <a:buChar char="*"/>
            </a:pPr>
            <a:r>
              <a:rPr lang="en-US" sz="1200" dirty="0">
                <a:solidFill>
                  <a:srgbClr val="333333"/>
                </a:solidFill>
                <a:latin typeface="Montserrat" pitchFamily="2" charset="77"/>
              </a:rPr>
              <a:t>VMWare HA and FT provide protection at the VM level. Therefore if there is a VM level corruption the replicated VM will recover with this corruption. To minimize the risk they must be used with SRM but SRM is not application aware.</a:t>
            </a:r>
            <a:endParaRPr lang="en-US" sz="1200" dirty="0">
              <a:latin typeface="Montserrat" pitchFamily="2" charset="77"/>
            </a:endParaRPr>
          </a:p>
        </p:txBody>
      </p:sp>
    </p:spTree>
    <p:extLst>
      <p:ext uri="{BB962C8B-B14F-4D97-AF65-F5344CB8AC3E}">
        <p14:creationId xmlns:p14="http://schemas.microsoft.com/office/powerpoint/2010/main" val="2232158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Straight Connector 60">
            <a:extLst>
              <a:ext uri="{FF2B5EF4-FFF2-40B4-BE49-F238E27FC236}">
                <a16:creationId xmlns:a16="http://schemas.microsoft.com/office/drawing/2014/main" id="{C0EB2EA4-1B69-F041-AF76-9E57A57CFD34}"/>
              </a:ext>
            </a:extLst>
          </p:cNvPr>
          <p:cNvCxnSpPr>
            <a:stCxn id="12" idx="0"/>
          </p:cNvCxnSpPr>
          <p:nvPr/>
        </p:nvCxnSpPr>
        <p:spPr>
          <a:xfrm flipV="1">
            <a:off x="2371852" y="2728510"/>
            <a:ext cx="19057" cy="1205060"/>
          </a:xfrm>
          <a:prstGeom prst="line">
            <a:avLst/>
          </a:prstGeom>
          <a:ln w="28575">
            <a:solidFill>
              <a:schemeClr val="tx1">
                <a:lumMod val="85000"/>
                <a:lumOff val="15000"/>
              </a:schemeClr>
            </a:solidFill>
            <a:prstDash val="sysDash"/>
            <a:head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5BD32D0-F4FB-6B44-B202-FDFE2532BDFE}"/>
              </a:ext>
            </a:extLst>
          </p:cNvPr>
          <p:cNvCxnSpPr>
            <a:stCxn id="10" idx="0"/>
          </p:cNvCxnSpPr>
          <p:nvPr/>
        </p:nvCxnSpPr>
        <p:spPr>
          <a:xfrm flipV="1">
            <a:off x="4322878" y="2592888"/>
            <a:ext cx="13073" cy="1340682"/>
          </a:xfrm>
          <a:prstGeom prst="line">
            <a:avLst/>
          </a:prstGeom>
          <a:ln w="28575">
            <a:solidFill>
              <a:schemeClr val="tx1">
                <a:lumMod val="85000"/>
                <a:lumOff val="1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1F95E1B-0710-6948-9B1D-B8CC3B31A42D}"/>
              </a:ext>
            </a:extLst>
          </p:cNvPr>
          <p:cNvCxnSpPr>
            <a:stCxn id="15" idx="0"/>
          </p:cNvCxnSpPr>
          <p:nvPr/>
        </p:nvCxnSpPr>
        <p:spPr>
          <a:xfrm flipV="1">
            <a:off x="8181382" y="2797949"/>
            <a:ext cx="25050" cy="1135621"/>
          </a:xfrm>
          <a:prstGeom prst="line">
            <a:avLst/>
          </a:prstGeom>
          <a:ln w="28575">
            <a:solidFill>
              <a:schemeClr val="tx1">
                <a:lumMod val="85000"/>
                <a:lumOff val="1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8929B4-8630-4247-87D4-523E4C9C2F45}"/>
              </a:ext>
            </a:extLst>
          </p:cNvPr>
          <p:cNvCxnSpPr>
            <a:stCxn id="29" idx="0"/>
          </p:cNvCxnSpPr>
          <p:nvPr/>
        </p:nvCxnSpPr>
        <p:spPr>
          <a:xfrm flipV="1">
            <a:off x="10132408" y="2592888"/>
            <a:ext cx="13072" cy="1340682"/>
          </a:xfrm>
          <a:prstGeom prst="line">
            <a:avLst/>
          </a:prstGeom>
          <a:ln w="28575">
            <a:solidFill>
              <a:schemeClr val="tx1">
                <a:lumMod val="85000"/>
                <a:lumOff val="15000"/>
              </a:schemeClr>
            </a:solidFill>
            <a:headEnd type="triangle"/>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516BF89F-7653-854D-8656-B0255A5A0B0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2846" r="33806"/>
          <a:stretch/>
        </p:blipFill>
        <p:spPr>
          <a:xfrm>
            <a:off x="4922454" y="1916925"/>
            <a:ext cx="2623996" cy="1358735"/>
          </a:xfrm>
          <a:prstGeom prst="rect">
            <a:avLst/>
          </a:prstGeom>
        </p:spPr>
      </p:pic>
      <p:sp>
        <p:nvSpPr>
          <p:cNvPr id="2" name="TextBox 1">
            <a:extLst>
              <a:ext uri="{FF2B5EF4-FFF2-40B4-BE49-F238E27FC236}">
                <a16:creationId xmlns:a16="http://schemas.microsoft.com/office/drawing/2014/main" id="{E77A8CFD-1A94-B548-9FD4-04C0079053BD}"/>
              </a:ext>
            </a:extLst>
          </p:cNvPr>
          <p:cNvSpPr txBox="1"/>
          <p:nvPr/>
        </p:nvSpPr>
        <p:spPr>
          <a:xfrm>
            <a:off x="266700" y="428968"/>
            <a:ext cx="1192530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rPr>
              <a:t>DATA ROLLBACK MODULE</a:t>
            </a:r>
          </a:p>
        </p:txBody>
      </p:sp>
      <p:sp>
        <p:nvSpPr>
          <p:cNvPr id="3" name="TextBox 2">
            <a:extLst>
              <a:ext uri="{FF2B5EF4-FFF2-40B4-BE49-F238E27FC236}">
                <a16:creationId xmlns:a16="http://schemas.microsoft.com/office/drawing/2014/main" id="{1DD93CDA-498E-5E42-8BCE-27FAB22D36C0}"/>
              </a:ext>
            </a:extLst>
          </p:cNvPr>
          <p:cNvSpPr txBox="1"/>
          <p:nvPr/>
        </p:nvSpPr>
        <p:spPr>
          <a:xfrm>
            <a:off x="266700" y="905994"/>
            <a:ext cx="10782300" cy="369332"/>
          </a:xfrm>
          <a:prstGeom prst="rect">
            <a:avLst/>
          </a:prstGeom>
          <a:noFill/>
        </p:spPr>
        <p:txBody>
          <a:bodyPr wrap="square" rtlCol="0" anchor="t">
            <a:spAutoFit/>
          </a:bodyPr>
          <a:lstStyle/>
          <a:p>
            <a:pPr algn="l"/>
            <a:r>
              <a:rPr lang="en-US" spc="0" dirty="0">
                <a:solidFill>
                  <a:schemeClr val="bg1">
                    <a:lumMod val="50000"/>
                  </a:schemeClr>
                </a:solidFill>
                <a:latin typeface="Montserrat" charset="0"/>
                <a:ea typeface="Montserrat" charset="0"/>
                <a:cs typeface="Montserrat" charset="0"/>
              </a:rPr>
              <a:t>Recovery From Ransomware</a:t>
            </a:r>
          </a:p>
        </p:txBody>
      </p:sp>
      <p:sp>
        <p:nvSpPr>
          <p:cNvPr id="4" name="Rectangle 3">
            <a:extLst>
              <a:ext uri="{FF2B5EF4-FFF2-40B4-BE49-F238E27FC236}">
                <a16:creationId xmlns:a16="http://schemas.microsoft.com/office/drawing/2014/main" id="{B51E8A03-1824-4849-B039-1B9DC6F2EFF3}"/>
              </a:ext>
            </a:extLst>
          </p:cNvPr>
          <p:cNvSpPr/>
          <p:nvPr/>
        </p:nvSpPr>
        <p:spPr>
          <a:xfrm>
            <a:off x="1455260" y="1522202"/>
            <a:ext cx="3784209" cy="520504"/>
          </a:xfrm>
          <a:prstGeom prst="rect">
            <a:avLst/>
          </a:prstGeom>
          <a:solidFill>
            <a:srgbClr val="233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Primary</a:t>
            </a:r>
          </a:p>
        </p:txBody>
      </p:sp>
      <p:sp>
        <p:nvSpPr>
          <p:cNvPr id="5" name="Rectangle 4">
            <a:extLst>
              <a:ext uri="{FF2B5EF4-FFF2-40B4-BE49-F238E27FC236}">
                <a16:creationId xmlns:a16="http://schemas.microsoft.com/office/drawing/2014/main" id="{4B86051F-0CAA-924F-A360-94823529366A}"/>
              </a:ext>
            </a:extLst>
          </p:cNvPr>
          <p:cNvSpPr/>
          <p:nvPr/>
        </p:nvSpPr>
        <p:spPr>
          <a:xfrm>
            <a:off x="7264791" y="1522202"/>
            <a:ext cx="3784209" cy="520504"/>
          </a:xfrm>
          <a:prstGeom prst="rect">
            <a:avLst/>
          </a:prstGeom>
          <a:solidFill>
            <a:srgbClr val="233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Secondary</a:t>
            </a:r>
          </a:p>
        </p:txBody>
      </p:sp>
      <p:sp>
        <p:nvSpPr>
          <p:cNvPr id="6" name="Rectangle 5">
            <a:extLst>
              <a:ext uri="{FF2B5EF4-FFF2-40B4-BE49-F238E27FC236}">
                <a16:creationId xmlns:a16="http://schemas.microsoft.com/office/drawing/2014/main" id="{32012724-7585-1E4A-A6A1-A9C7B9FEB8D5}"/>
              </a:ext>
            </a:extLst>
          </p:cNvPr>
          <p:cNvSpPr/>
          <p:nvPr/>
        </p:nvSpPr>
        <p:spPr>
          <a:xfrm>
            <a:off x="1455261" y="2155248"/>
            <a:ext cx="3784209" cy="14398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3A7557D-01AB-AB45-8EBD-92FE82711F14}"/>
              </a:ext>
            </a:extLst>
          </p:cNvPr>
          <p:cNvSpPr/>
          <p:nvPr/>
        </p:nvSpPr>
        <p:spPr>
          <a:xfrm>
            <a:off x="3406286" y="3933570"/>
            <a:ext cx="1833183" cy="1535034"/>
          </a:xfrm>
          <a:prstGeom prst="rect">
            <a:avLst/>
          </a:prstGeom>
          <a:solidFill>
            <a:srgbClr val="F1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82DD7C2-1157-2546-A1D5-99C20842B861}"/>
              </a:ext>
            </a:extLst>
          </p:cNvPr>
          <p:cNvSpPr/>
          <p:nvPr/>
        </p:nvSpPr>
        <p:spPr>
          <a:xfrm>
            <a:off x="7264790" y="3933570"/>
            <a:ext cx="1833183" cy="1535034"/>
          </a:xfrm>
          <a:prstGeom prst="rect">
            <a:avLst/>
          </a:prstGeom>
          <a:solidFill>
            <a:srgbClr val="F1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EC089BE-D882-804D-BF80-CEC7659BBDC1}"/>
              </a:ext>
            </a:extLst>
          </p:cNvPr>
          <p:cNvSpPr/>
          <p:nvPr/>
        </p:nvSpPr>
        <p:spPr>
          <a:xfrm>
            <a:off x="1554296" y="234192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742E96B-3158-C943-B668-A3EA404E2CDD}"/>
              </a:ext>
            </a:extLst>
          </p:cNvPr>
          <p:cNvSpPr/>
          <p:nvPr/>
        </p:nvSpPr>
        <p:spPr>
          <a:xfrm>
            <a:off x="2806510" y="234192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3A49768-0314-654E-BBAB-A2960E22171B}"/>
              </a:ext>
            </a:extLst>
          </p:cNvPr>
          <p:cNvSpPr/>
          <p:nvPr/>
        </p:nvSpPr>
        <p:spPr>
          <a:xfrm>
            <a:off x="4058725" y="234192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44165EE-8824-FD48-ADCF-4B85338623BC}"/>
              </a:ext>
            </a:extLst>
          </p:cNvPr>
          <p:cNvSpPr/>
          <p:nvPr/>
        </p:nvSpPr>
        <p:spPr>
          <a:xfrm>
            <a:off x="7264790" y="2155248"/>
            <a:ext cx="3784209" cy="143987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053C34E-E276-724F-99A9-EB10C0CEA792}"/>
              </a:ext>
            </a:extLst>
          </p:cNvPr>
          <p:cNvSpPr/>
          <p:nvPr/>
        </p:nvSpPr>
        <p:spPr>
          <a:xfrm>
            <a:off x="7363825" y="234192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83EEC1E-1CB3-BA45-8DB8-8513EBF5F88F}"/>
              </a:ext>
            </a:extLst>
          </p:cNvPr>
          <p:cNvSpPr/>
          <p:nvPr/>
        </p:nvSpPr>
        <p:spPr>
          <a:xfrm>
            <a:off x="8616039" y="234192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0CBAC48-FA28-A849-ABF3-44E76083DC16}"/>
              </a:ext>
            </a:extLst>
          </p:cNvPr>
          <p:cNvSpPr/>
          <p:nvPr/>
        </p:nvSpPr>
        <p:spPr>
          <a:xfrm>
            <a:off x="9868254" y="234192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5E3F41-F3F5-6F41-944C-538CCC4A01D9}"/>
              </a:ext>
            </a:extLst>
          </p:cNvPr>
          <p:cNvSpPr/>
          <p:nvPr/>
        </p:nvSpPr>
        <p:spPr>
          <a:xfrm>
            <a:off x="1455260" y="3933570"/>
            <a:ext cx="1833183" cy="449436"/>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492D39B-C5B6-6747-B655-A9B4270D9A29}"/>
              </a:ext>
            </a:extLst>
          </p:cNvPr>
          <p:cNvSpPr/>
          <p:nvPr/>
        </p:nvSpPr>
        <p:spPr>
          <a:xfrm>
            <a:off x="1455260" y="4476369"/>
            <a:ext cx="1833183" cy="449436"/>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1DB5920-CD91-DA4B-92F6-D26E3082550B}"/>
              </a:ext>
            </a:extLst>
          </p:cNvPr>
          <p:cNvSpPr/>
          <p:nvPr/>
        </p:nvSpPr>
        <p:spPr>
          <a:xfrm>
            <a:off x="1455260" y="5019168"/>
            <a:ext cx="1833183" cy="449436"/>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pitchFamily="2" charset="77"/>
              </a:rPr>
              <a:t>Recovery Point 3</a:t>
            </a:r>
          </a:p>
        </p:txBody>
      </p:sp>
      <p:pic>
        <p:nvPicPr>
          <p:cNvPr id="8" name="Graphic 7">
            <a:extLst>
              <a:ext uri="{FF2B5EF4-FFF2-40B4-BE49-F238E27FC236}">
                <a16:creationId xmlns:a16="http://schemas.microsoft.com/office/drawing/2014/main" id="{8ECF5A11-5EB2-3E40-A38E-4B090E316C3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0965" y="4067676"/>
            <a:ext cx="731520" cy="731520"/>
          </a:xfrm>
          <a:prstGeom prst="rect">
            <a:avLst/>
          </a:prstGeom>
        </p:spPr>
      </p:pic>
      <p:pic>
        <p:nvPicPr>
          <p:cNvPr id="9" name="Graphic 8">
            <a:extLst>
              <a:ext uri="{FF2B5EF4-FFF2-40B4-BE49-F238E27FC236}">
                <a16:creationId xmlns:a16="http://schemas.microsoft.com/office/drawing/2014/main" id="{6822EAFE-6362-2543-B0C7-EB1BDE541F7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03686" y="4067676"/>
            <a:ext cx="731520" cy="731520"/>
          </a:xfrm>
          <a:prstGeom prst="rect">
            <a:avLst/>
          </a:prstGeom>
        </p:spPr>
      </p:pic>
      <p:sp>
        <p:nvSpPr>
          <p:cNvPr id="29" name="Rectangle 28">
            <a:extLst>
              <a:ext uri="{FF2B5EF4-FFF2-40B4-BE49-F238E27FC236}">
                <a16:creationId xmlns:a16="http://schemas.microsoft.com/office/drawing/2014/main" id="{C4B7552D-FF0C-B54B-B047-DB36336BA212}"/>
              </a:ext>
            </a:extLst>
          </p:cNvPr>
          <p:cNvSpPr/>
          <p:nvPr/>
        </p:nvSpPr>
        <p:spPr>
          <a:xfrm>
            <a:off x="9215816" y="3933570"/>
            <a:ext cx="1833183" cy="449436"/>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757253E-0C33-174F-B186-E5FA23F917E8}"/>
              </a:ext>
            </a:extLst>
          </p:cNvPr>
          <p:cNvSpPr/>
          <p:nvPr/>
        </p:nvSpPr>
        <p:spPr>
          <a:xfrm>
            <a:off x="9215816" y="4476369"/>
            <a:ext cx="1833183" cy="449436"/>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3 Days Ago</a:t>
            </a:r>
          </a:p>
        </p:txBody>
      </p:sp>
      <p:sp>
        <p:nvSpPr>
          <p:cNvPr id="31" name="Rectangle 30">
            <a:extLst>
              <a:ext uri="{FF2B5EF4-FFF2-40B4-BE49-F238E27FC236}">
                <a16:creationId xmlns:a16="http://schemas.microsoft.com/office/drawing/2014/main" id="{9911F54F-7FE5-8C4C-B7CB-3AACD1AF69C5}"/>
              </a:ext>
            </a:extLst>
          </p:cNvPr>
          <p:cNvSpPr/>
          <p:nvPr/>
        </p:nvSpPr>
        <p:spPr>
          <a:xfrm>
            <a:off x="9215816" y="5019168"/>
            <a:ext cx="1833183" cy="449436"/>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707345A-AA31-804C-8F83-D7416AF705C9}"/>
              </a:ext>
            </a:extLst>
          </p:cNvPr>
          <p:cNvSpPr/>
          <p:nvPr/>
        </p:nvSpPr>
        <p:spPr>
          <a:xfrm>
            <a:off x="9215816" y="5561967"/>
            <a:ext cx="1833183" cy="449436"/>
          </a:xfrm>
          <a:prstGeom prst="rect">
            <a:avLst/>
          </a:prstGeom>
          <a:solidFill>
            <a:srgbClr val="F1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4035B74F-0C6B-7C4F-B9B1-830552B750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6271" y="2797949"/>
            <a:ext cx="902185" cy="230455"/>
          </a:xfrm>
          <a:prstGeom prst="rect">
            <a:avLst/>
          </a:prstGeom>
        </p:spPr>
      </p:pic>
      <p:pic>
        <p:nvPicPr>
          <p:cNvPr id="34" name="Picture 33">
            <a:extLst>
              <a:ext uri="{FF2B5EF4-FFF2-40B4-BE49-F238E27FC236}">
                <a16:creationId xmlns:a16="http://schemas.microsoft.com/office/drawing/2014/main" id="{5E061ECC-2D1A-E847-B1A2-31FE17E3F2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05801" y="2797949"/>
            <a:ext cx="902185" cy="230455"/>
          </a:xfrm>
          <a:prstGeom prst="rect">
            <a:avLst/>
          </a:prstGeom>
        </p:spPr>
      </p:pic>
      <p:sp>
        <p:nvSpPr>
          <p:cNvPr id="35" name="TextBox 34">
            <a:extLst>
              <a:ext uri="{FF2B5EF4-FFF2-40B4-BE49-F238E27FC236}">
                <a16:creationId xmlns:a16="http://schemas.microsoft.com/office/drawing/2014/main" id="{5FB88A7B-CC76-D04C-B5DE-0AF033362CA5}"/>
              </a:ext>
            </a:extLst>
          </p:cNvPr>
          <p:cNvSpPr txBox="1"/>
          <p:nvPr/>
        </p:nvSpPr>
        <p:spPr>
          <a:xfrm>
            <a:off x="1554295" y="2728510"/>
            <a:ext cx="1072709" cy="369332"/>
          </a:xfrm>
          <a:prstGeom prst="rect">
            <a:avLst/>
          </a:prstGeom>
          <a:noFill/>
        </p:spPr>
        <p:txBody>
          <a:bodyPr wrap="square" rtlCol="0">
            <a:spAutoFit/>
          </a:bodyPr>
          <a:lstStyle/>
          <a:p>
            <a:pPr algn="ctr"/>
            <a:r>
              <a:rPr lang="en-US" b="1" dirty="0">
                <a:solidFill>
                  <a:srgbClr val="292929"/>
                </a:solidFill>
                <a:latin typeface="Montserrat" pitchFamily="2" charset="77"/>
              </a:rPr>
              <a:t>Apps</a:t>
            </a:r>
          </a:p>
        </p:txBody>
      </p:sp>
      <p:sp>
        <p:nvSpPr>
          <p:cNvPr id="36" name="TextBox 35">
            <a:extLst>
              <a:ext uri="{FF2B5EF4-FFF2-40B4-BE49-F238E27FC236}">
                <a16:creationId xmlns:a16="http://schemas.microsoft.com/office/drawing/2014/main" id="{D8A28554-ED5A-CF4C-924D-FAFF0D5DD2AF}"/>
              </a:ext>
            </a:extLst>
          </p:cNvPr>
          <p:cNvSpPr txBox="1"/>
          <p:nvPr/>
        </p:nvSpPr>
        <p:spPr>
          <a:xfrm>
            <a:off x="7377608" y="2728510"/>
            <a:ext cx="1049924" cy="369332"/>
          </a:xfrm>
          <a:prstGeom prst="rect">
            <a:avLst/>
          </a:prstGeom>
          <a:noFill/>
        </p:spPr>
        <p:txBody>
          <a:bodyPr wrap="square" rtlCol="0">
            <a:spAutoFit/>
          </a:bodyPr>
          <a:lstStyle/>
          <a:p>
            <a:pPr algn="ctr"/>
            <a:r>
              <a:rPr lang="en-US" b="1" dirty="0">
                <a:solidFill>
                  <a:srgbClr val="292929"/>
                </a:solidFill>
                <a:latin typeface="Montserrat" pitchFamily="2" charset="77"/>
              </a:rPr>
              <a:t>Apps</a:t>
            </a:r>
          </a:p>
        </p:txBody>
      </p:sp>
      <p:pic>
        <p:nvPicPr>
          <p:cNvPr id="37" name="Picture 24" descr="Windows XP Flag.png">
            <a:extLst>
              <a:ext uri="{FF2B5EF4-FFF2-40B4-BE49-F238E27FC236}">
                <a16:creationId xmlns:a16="http://schemas.microsoft.com/office/drawing/2014/main" id="{65688107-1928-3F4F-B627-03DAB0F8F97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35951" y="2681001"/>
            <a:ext cx="527257" cy="464349"/>
          </a:xfrm>
          <a:prstGeom prst="rect">
            <a:avLst/>
          </a:prstGeom>
          <a:noFill/>
          <a:ln w="9525">
            <a:noFill/>
            <a:miter lim="800000"/>
            <a:headEnd/>
            <a:tailEnd/>
          </a:ln>
        </p:spPr>
      </p:pic>
      <p:pic>
        <p:nvPicPr>
          <p:cNvPr id="38" name="Picture 24" descr="Windows XP Flag.png">
            <a:extLst>
              <a:ext uri="{FF2B5EF4-FFF2-40B4-BE49-F238E27FC236}">
                <a16:creationId xmlns:a16="http://schemas.microsoft.com/office/drawing/2014/main" id="{A80E0101-CC37-174E-8DA1-627B4960D9C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145480" y="2681001"/>
            <a:ext cx="527257" cy="464349"/>
          </a:xfrm>
          <a:prstGeom prst="rect">
            <a:avLst/>
          </a:prstGeom>
          <a:noFill/>
          <a:ln w="9525">
            <a:noFill/>
            <a:miter lim="800000"/>
            <a:headEnd/>
            <a:tailEnd/>
          </a:ln>
        </p:spPr>
      </p:pic>
      <p:sp>
        <p:nvSpPr>
          <p:cNvPr id="41" name="TextBox 40">
            <a:extLst>
              <a:ext uri="{FF2B5EF4-FFF2-40B4-BE49-F238E27FC236}">
                <a16:creationId xmlns:a16="http://schemas.microsoft.com/office/drawing/2014/main" id="{8A95BA8F-A86C-2649-B393-772090F2C725}"/>
              </a:ext>
            </a:extLst>
          </p:cNvPr>
          <p:cNvSpPr txBox="1"/>
          <p:nvPr/>
        </p:nvSpPr>
        <p:spPr>
          <a:xfrm>
            <a:off x="3770371" y="4923070"/>
            <a:ext cx="1072709" cy="369332"/>
          </a:xfrm>
          <a:prstGeom prst="rect">
            <a:avLst/>
          </a:prstGeom>
          <a:noFill/>
        </p:spPr>
        <p:txBody>
          <a:bodyPr wrap="square" rtlCol="0">
            <a:spAutoFit/>
          </a:bodyPr>
          <a:lstStyle/>
          <a:p>
            <a:pPr algn="ctr"/>
            <a:r>
              <a:rPr lang="en-US" dirty="0">
                <a:solidFill>
                  <a:schemeClr val="bg1"/>
                </a:solidFill>
                <a:latin typeface="Montserrat" pitchFamily="2" charset="77"/>
              </a:rPr>
              <a:t>C:/DB</a:t>
            </a:r>
          </a:p>
        </p:txBody>
      </p:sp>
      <p:sp>
        <p:nvSpPr>
          <p:cNvPr id="43" name="TextBox 42">
            <a:extLst>
              <a:ext uri="{FF2B5EF4-FFF2-40B4-BE49-F238E27FC236}">
                <a16:creationId xmlns:a16="http://schemas.microsoft.com/office/drawing/2014/main" id="{75AF5849-B806-9B42-B379-FD34B68050B5}"/>
              </a:ext>
            </a:extLst>
          </p:cNvPr>
          <p:cNvSpPr txBox="1"/>
          <p:nvPr/>
        </p:nvSpPr>
        <p:spPr>
          <a:xfrm>
            <a:off x="5338504" y="1538956"/>
            <a:ext cx="1847129" cy="523220"/>
          </a:xfrm>
          <a:prstGeom prst="rect">
            <a:avLst/>
          </a:prstGeom>
          <a:noFill/>
        </p:spPr>
        <p:txBody>
          <a:bodyPr wrap="square" rtlCol="0">
            <a:spAutoFit/>
          </a:bodyPr>
          <a:lstStyle/>
          <a:p>
            <a:pPr algn="ctr"/>
            <a:r>
              <a:rPr lang="en-US" sz="1400" dirty="0">
                <a:latin typeface="Montserrat" pitchFamily="2" charset="77"/>
              </a:rPr>
              <a:t>Hardware Clones are Isolated</a:t>
            </a:r>
          </a:p>
        </p:txBody>
      </p:sp>
      <p:sp>
        <p:nvSpPr>
          <p:cNvPr id="44" name="TextBox 43">
            <a:extLst>
              <a:ext uri="{FF2B5EF4-FFF2-40B4-BE49-F238E27FC236}">
                <a16:creationId xmlns:a16="http://schemas.microsoft.com/office/drawing/2014/main" id="{11196991-9669-2946-8F78-7584975B18C2}"/>
              </a:ext>
            </a:extLst>
          </p:cNvPr>
          <p:cNvSpPr txBox="1"/>
          <p:nvPr/>
        </p:nvSpPr>
        <p:spPr>
          <a:xfrm>
            <a:off x="1455260" y="5561967"/>
            <a:ext cx="1833183" cy="738664"/>
          </a:xfrm>
          <a:prstGeom prst="rect">
            <a:avLst/>
          </a:prstGeom>
          <a:noFill/>
        </p:spPr>
        <p:txBody>
          <a:bodyPr wrap="square" rtlCol="0">
            <a:spAutoFit/>
          </a:bodyPr>
          <a:lstStyle/>
          <a:p>
            <a:pPr algn="ctr"/>
            <a:r>
              <a:rPr lang="en-US" sz="1400" dirty="0">
                <a:latin typeface="Montserrat" pitchFamily="2" charset="77"/>
              </a:rPr>
              <a:t>Data Snapshots are Recovery Points</a:t>
            </a:r>
          </a:p>
        </p:txBody>
      </p:sp>
      <p:pic>
        <p:nvPicPr>
          <p:cNvPr id="46" name="Graphic 45">
            <a:extLst>
              <a:ext uri="{FF2B5EF4-FFF2-40B4-BE49-F238E27FC236}">
                <a16:creationId xmlns:a16="http://schemas.microsoft.com/office/drawing/2014/main" id="{71F6D7DF-A186-E240-A3B0-243B9F4B66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09063" y="5592342"/>
            <a:ext cx="388686" cy="388686"/>
          </a:xfrm>
          <a:prstGeom prst="rect">
            <a:avLst/>
          </a:prstGeom>
        </p:spPr>
      </p:pic>
      <p:sp>
        <p:nvSpPr>
          <p:cNvPr id="48" name="Right Arrow 47">
            <a:extLst>
              <a:ext uri="{FF2B5EF4-FFF2-40B4-BE49-F238E27FC236}">
                <a16:creationId xmlns:a16="http://schemas.microsoft.com/office/drawing/2014/main" id="{4537ACEC-66DA-6849-90E9-421B6E518633}"/>
              </a:ext>
            </a:extLst>
          </p:cNvPr>
          <p:cNvSpPr/>
          <p:nvPr/>
        </p:nvSpPr>
        <p:spPr>
          <a:xfrm>
            <a:off x="5564415" y="4186788"/>
            <a:ext cx="1473224" cy="484094"/>
          </a:xfrm>
          <a:prstGeom prst="rightArrow">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pitchFamily="2" charset="77"/>
              </a:rPr>
              <a:t>Replication</a:t>
            </a:r>
            <a:endParaRPr lang="en-US" dirty="0">
              <a:latin typeface="Montserrat" pitchFamily="2" charset="77"/>
            </a:endParaRPr>
          </a:p>
        </p:txBody>
      </p:sp>
      <p:sp>
        <p:nvSpPr>
          <p:cNvPr id="51" name="TextBox 50">
            <a:extLst>
              <a:ext uri="{FF2B5EF4-FFF2-40B4-BE49-F238E27FC236}">
                <a16:creationId xmlns:a16="http://schemas.microsoft.com/office/drawing/2014/main" id="{DE12DB7E-3DDF-2348-A6D5-F183EEF037D1}"/>
              </a:ext>
            </a:extLst>
          </p:cNvPr>
          <p:cNvSpPr txBox="1"/>
          <p:nvPr/>
        </p:nvSpPr>
        <p:spPr>
          <a:xfrm>
            <a:off x="7633092" y="4923070"/>
            <a:ext cx="1072709" cy="369332"/>
          </a:xfrm>
          <a:prstGeom prst="rect">
            <a:avLst/>
          </a:prstGeom>
          <a:noFill/>
        </p:spPr>
        <p:txBody>
          <a:bodyPr wrap="square" rtlCol="0">
            <a:spAutoFit/>
          </a:bodyPr>
          <a:lstStyle/>
          <a:p>
            <a:pPr algn="ctr"/>
            <a:r>
              <a:rPr lang="en-US" dirty="0">
                <a:solidFill>
                  <a:schemeClr val="bg1"/>
                </a:solidFill>
                <a:latin typeface="Montserrat" pitchFamily="2" charset="77"/>
              </a:rPr>
              <a:t>C:/DB</a:t>
            </a:r>
          </a:p>
        </p:txBody>
      </p:sp>
      <p:sp>
        <p:nvSpPr>
          <p:cNvPr id="52" name="Rectangle 51">
            <a:extLst>
              <a:ext uri="{FF2B5EF4-FFF2-40B4-BE49-F238E27FC236}">
                <a16:creationId xmlns:a16="http://schemas.microsoft.com/office/drawing/2014/main" id="{4131ED62-2133-B54F-8D8F-CF4E3CDEDA2D}"/>
              </a:ext>
            </a:extLst>
          </p:cNvPr>
          <p:cNvSpPr/>
          <p:nvPr/>
        </p:nvSpPr>
        <p:spPr>
          <a:xfrm>
            <a:off x="7273856" y="5898590"/>
            <a:ext cx="1941960" cy="523220"/>
          </a:xfrm>
          <a:prstGeom prst="rect">
            <a:avLst/>
          </a:prstGeom>
        </p:spPr>
        <p:txBody>
          <a:bodyPr wrap="square">
            <a:spAutoFit/>
          </a:bodyPr>
          <a:lstStyle/>
          <a:p>
            <a:pPr algn="ctr"/>
            <a:r>
              <a:rPr lang="en-US" sz="1400" dirty="0">
                <a:latin typeface="Montserrat" pitchFamily="2" charset="77"/>
              </a:rPr>
              <a:t>Rollback Snapshot Before Infection</a:t>
            </a:r>
          </a:p>
        </p:txBody>
      </p:sp>
      <p:sp>
        <p:nvSpPr>
          <p:cNvPr id="53" name="Rectangle 52">
            <a:extLst>
              <a:ext uri="{FF2B5EF4-FFF2-40B4-BE49-F238E27FC236}">
                <a16:creationId xmlns:a16="http://schemas.microsoft.com/office/drawing/2014/main" id="{7F4BD58F-6C0A-BA4C-B0B2-F3A902783BB8}"/>
              </a:ext>
            </a:extLst>
          </p:cNvPr>
          <p:cNvSpPr/>
          <p:nvPr/>
        </p:nvSpPr>
        <p:spPr>
          <a:xfrm>
            <a:off x="5338504" y="4701087"/>
            <a:ext cx="1847129" cy="523220"/>
          </a:xfrm>
          <a:prstGeom prst="rect">
            <a:avLst/>
          </a:prstGeom>
        </p:spPr>
        <p:txBody>
          <a:bodyPr wrap="square">
            <a:spAutoFit/>
          </a:bodyPr>
          <a:lstStyle/>
          <a:p>
            <a:pPr algn="ctr"/>
            <a:r>
              <a:rPr lang="en-US" sz="1400" dirty="0">
                <a:latin typeface="Montserrat" pitchFamily="2" charset="77"/>
              </a:rPr>
              <a:t>Data is Replicated Realtime</a:t>
            </a:r>
          </a:p>
        </p:txBody>
      </p:sp>
      <p:sp>
        <p:nvSpPr>
          <p:cNvPr id="54" name="TextBox 53">
            <a:extLst>
              <a:ext uri="{FF2B5EF4-FFF2-40B4-BE49-F238E27FC236}">
                <a16:creationId xmlns:a16="http://schemas.microsoft.com/office/drawing/2014/main" id="{43EA2AC1-D722-2C49-959A-89294085CDBE}"/>
              </a:ext>
            </a:extLst>
          </p:cNvPr>
          <p:cNvSpPr txBox="1"/>
          <p:nvPr/>
        </p:nvSpPr>
        <p:spPr>
          <a:xfrm>
            <a:off x="9717755" y="5602059"/>
            <a:ext cx="1072709" cy="369332"/>
          </a:xfrm>
          <a:prstGeom prst="rect">
            <a:avLst/>
          </a:prstGeom>
          <a:noFill/>
        </p:spPr>
        <p:txBody>
          <a:bodyPr wrap="square" rtlCol="0">
            <a:spAutoFit/>
          </a:bodyPr>
          <a:lstStyle/>
          <a:p>
            <a:pPr algn="ctr"/>
            <a:r>
              <a:rPr lang="en-US" dirty="0">
                <a:solidFill>
                  <a:schemeClr val="bg1"/>
                </a:solidFill>
                <a:latin typeface="Montserrat" pitchFamily="2" charset="77"/>
              </a:rPr>
              <a:t>Today</a:t>
            </a:r>
          </a:p>
        </p:txBody>
      </p:sp>
      <p:sp>
        <p:nvSpPr>
          <p:cNvPr id="56" name="Arc 55">
            <a:extLst>
              <a:ext uri="{FF2B5EF4-FFF2-40B4-BE49-F238E27FC236}">
                <a16:creationId xmlns:a16="http://schemas.microsoft.com/office/drawing/2014/main" id="{5349FA59-E9F5-6E4B-BB08-11A0190C29AE}"/>
              </a:ext>
            </a:extLst>
          </p:cNvPr>
          <p:cNvSpPr/>
          <p:nvPr/>
        </p:nvSpPr>
        <p:spPr>
          <a:xfrm>
            <a:off x="8206432" y="4733888"/>
            <a:ext cx="1102631" cy="1102631"/>
          </a:xfrm>
          <a:prstGeom prst="arc">
            <a:avLst>
              <a:gd name="adj1" fmla="val 245091"/>
              <a:gd name="adj2" fmla="val 10704492"/>
            </a:avLst>
          </a:prstGeom>
          <a:ln w="76200">
            <a:solidFill>
              <a:srgbClr val="54BA56"/>
            </a:solidFill>
            <a:headEnd type="oval" w="sm" len="sm"/>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018303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67B3DB-A047-A84E-8FB2-4AAADB0C2852}"/>
              </a:ext>
            </a:extLst>
          </p:cNvPr>
          <p:cNvSpPr/>
          <p:nvPr/>
        </p:nvSpPr>
        <p:spPr>
          <a:xfrm>
            <a:off x="5189971" y="666422"/>
            <a:ext cx="6096000" cy="2784737"/>
          </a:xfrm>
          <a:prstGeom prst="rect">
            <a:avLst/>
          </a:prstGeom>
        </p:spPr>
        <p:txBody>
          <a:bodyPr>
            <a:spAutoFit/>
          </a:bodyPr>
          <a:lstStyle/>
          <a:p>
            <a:pPr marL="457200" indent="-457200">
              <a:lnSpc>
                <a:spcPct val="200000"/>
              </a:lnSpc>
              <a:buClr>
                <a:srgbClr val="EF7C21"/>
              </a:buClr>
              <a:buFont typeface="Arial" charset="0"/>
              <a:buChar char="•"/>
            </a:pPr>
            <a:r>
              <a:rPr lang="en-US" dirty="0">
                <a:solidFill>
                  <a:srgbClr val="292929"/>
                </a:solidFill>
                <a:latin typeface="Montserrat" pitchFamily="2" charset="77"/>
              </a:rPr>
              <a:t>Global Presence</a:t>
            </a:r>
          </a:p>
          <a:p>
            <a:pPr marL="457200" indent="-457200">
              <a:lnSpc>
                <a:spcPct val="200000"/>
              </a:lnSpc>
              <a:buClr>
                <a:srgbClr val="EF7C21"/>
              </a:buClr>
              <a:buFont typeface="Arial" charset="0"/>
              <a:buChar char="•"/>
            </a:pPr>
            <a:r>
              <a:rPr lang="en-US" dirty="0">
                <a:solidFill>
                  <a:srgbClr val="292929"/>
                </a:solidFill>
                <a:latin typeface="Montserrat" pitchFamily="2" charset="77"/>
              </a:rPr>
              <a:t>20+ Years of Successful Delivery</a:t>
            </a:r>
          </a:p>
          <a:p>
            <a:pPr marL="457200" indent="-457200">
              <a:lnSpc>
                <a:spcPct val="200000"/>
              </a:lnSpc>
              <a:buClr>
                <a:srgbClr val="EF7C21"/>
              </a:buClr>
              <a:buFont typeface="Arial" charset="0"/>
              <a:buChar char="•"/>
            </a:pPr>
            <a:r>
              <a:rPr lang="en-US" dirty="0">
                <a:solidFill>
                  <a:srgbClr val="292929"/>
                </a:solidFill>
                <a:latin typeface="Montserrat" pitchFamily="2" charset="77"/>
              </a:rPr>
              <a:t>4000+ Customers in 40 Countries</a:t>
            </a:r>
          </a:p>
          <a:p>
            <a:pPr marL="457200" indent="-457200">
              <a:lnSpc>
                <a:spcPct val="200000"/>
              </a:lnSpc>
              <a:buClr>
                <a:srgbClr val="EF7C21"/>
              </a:buClr>
              <a:buFont typeface="Arial" charset="0"/>
              <a:buChar char="•"/>
            </a:pPr>
            <a:r>
              <a:rPr lang="en-US" dirty="0">
                <a:solidFill>
                  <a:srgbClr val="292929"/>
                </a:solidFill>
                <a:latin typeface="Montserrat" pitchFamily="2" charset="77"/>
              </a:rPr>
              <a:t>Year over Year Growth 7 Years Running</a:t>
            </a:r>
          </a:p>
          <a:p>
            <a:pPr marL="457200" indent="-457200">
              <a:lnSpc>
                <a:spcPct val="200000"/>
              </a:lnSpc>
              <a:buClr>
                <a:srgbClr val="EF7C21"/>
              </a:buClr>
              <a:buFont typeface="Arial" charset="0"/>
              <a:buChar char="•"/>
            </a:pPr>
            <a:r>
              <a:rPr lang="en-US" dirty="0">
                <a:solidFill>
                  <a:srgbClr val="292929"/>
                </a:solidFill>
                <a:latin typeface="Montserrat" pitchFamily="2" charset="77"/>
              </a:rPr>
              <a:t>95%+ Customer Satisfaction Rating</a:t>
            </a:r>
          </a:p>
        </p:txBody>
      </p:sp>
      <p:sp>
        <p:nvSpPr>
          <p:cNvPr id="24" name="object 7">
            <a:extLst>
              <a:ext uri="{FF2B5EF4-FFF2-40B4-BE49-F238E27FC236}">
                <a16:creationId xmlns:a16="http://schemas.microsoft.com/office/drawing/2014/main" id="{E259CC2B-D956-BB41-9F8A-0D721074BF15}"/>
              </a:ext>
            </a:extLst>
          </p:cNvPr>
          <p:cNvSpPr>
            <a:spLocks noChangeAspect="1"/>
          </p:cNvSpPr>
          <p:nvPr/>
        </p:nvSpPr>
        <p:spPr>
          <a:xfrm>
            <a:off x="7274066" y="5566979"/>
            <a:ext cx="3419859" cy="932688"/>
          </a:xfrm>
          <a:prstGeom prst="rect">
            <a:avLst/>
          </a:prstGeom>
          <a:blipFill>
            <a:blip r:embed="rId3" cstate="print"/>
            <a:stretch>
              <a:fillRect/>
            </a:stretch>
          </a:blipFill>
        </p:spPr>
        <p:txBody>
          <a:bodyPr wrap="square" lIns="0" tIns="0" rIns="0" bIns="0" rtlCol="0"/>
          <a:lstStyle/>
          <a:p>
            <a:endParaRPr/>
          </a:p>
        </p:txBody>
      </p:sp>
      <p:sp>
        <p:nvSpPr>
          <p:cNvPr id="28" name="object 9">
            <a:extLst>
              <a:ext uri="{FF2B5EF4-FFF2-40B4-BE49-F238E27FC236}">
                <a16:creationId xmlns:a16="http://schemas.microsoft.com/office/drawing/2014/main" id="{28CAFA5B-6F0F-6448-B960-82B9FBE96163}"/>
              </a:ext>
            </a:extLst>
          </p:cNvPr>
          <p:cNvSpPr>
            <a:spLocks noChangeAspect="1"/>
          </p:cNvSpPr>
          <p:nvPr/>
        </p:nvSpPr>
        <p:spPr>
          <a:xfrm>
            <a:off x="4981472" y="5566979"/>
            <a:ext cx="1709928" cy="932688"/>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6">
            <a:extLst>
              <a:ext uri="{FF2B5EF4-FFF2-40B4-BE49-F238E27FC236}">
                <a16:creationId xmlns:a16="http://schemas.microsoft.com/office/drawing/2014/main" id="{EC8F0DB5-A668-E348-886B-D98CDA35006F}"/>
              </a:ext>
            </a:extLst>
          </p:cNvPr>
          <p:cNvSpPr>
            <a:spLocks noChangeAspect="1"/>
          </p:cNvSpPr>
          <p:nvPr/>
        </p:nvSpPr>
        <p:spPr>
          <a:xfrm>
            <a:off x="4981472" y="4091552"/>
            <a:ext cx="1709929" cy="93268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8">
            <a:extLst>
              <a:ext uri="{FF2B5EF4-FFF2-40B4-BE49-F238E27FC236}">
                <a16:creationId xmlns:a16="http://schemas.microsoft.com/office/drawing/2014/main" id="{400E838C-2ED8-CD48-BF6E-1F4EC0A868A4}"/>
              </a:ext>
            </a:extLst>
          </p:cNvPr>
          <p:cNvSpPr/>
          <p:nvPr/>
        </p:nvSpPr>
        <p:spPr>
          <a:xfrm>
            <a:off x="7274066" y="4091552"/>
            <a:ext cx="2283075" cy="93268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TextBox 13">
            <a:extLst>
              <a:ext uri="{FF2B5EF4-FFF2-40B4-BE49-F238E27FC236}">
                <a16:creationId xmlns:a16="http://schemas.microsoft.com/office/drawing/2014/main" id="{F77E2184-2607-FB43-8B2D-550960EEBBF9}"/>
              </a:ext>
            </a:extLst>
          </p:cNvPr>
          <p:cNvSpPr txBox="1"/>
          <p:nvPr/>
        </p:nvSpPr>
        <p:spPr>
          <a:xfrm>
            <a:off x="543674" y="857350"/>
            <a:ext cx="4117060" cy="1446550"/>
          </a:xfrm>
          <a:prstGeom prst="rect">
            <a:avLst/>
          </a:prstGeom>
          <a:noFill/>
        </p:spPr>
        <p:txBody>
          <a:bodyPr wrap="square" rtlCol="0" anchor="ctr">
            <a:spAutoFit/>
          </a:bodyPr>
          <a:lstStyle/>
          <a:p>
            <a:r>
              <a:rPr lang="en-US" sz="4400" b="1" dirty="0">
                <a:solidFill>
                  <a:schemeClr val="bg1"/>
                </a:solidFill>
                <a:latin typeface="Montserrat Black" charset="0"/>
                <a:ea typeface="Montserrat Black" charset="0"/>
                <a:cs typeface="Montserrat Black" charset="0"/>
              </a:rPr>
              <a:t>Who is </a:t>
            </a:r>
          </a:p>
          <a:p>
            <a:r>
              <a:rPr lang="en-US" sz="4400" b="1" dirty="0">
                <a:solidFill>
                  <a:schemeClr val="bg1"/>
                </a:solidFill>
                <a:latin typeface="Montserrat Black" charset="0"/>
                <a:ea typeface="Montserrat Black" charset="0"/>
                <a:cs typeface="Montserrat Black" charset="0"/>
              </a:rPr>
              <a:t>Neverfail?</a:t>
            </a:r>
            <a:endParaRPr lang="en-US" sz="4400" b="1" spc="300" dirty="0">
              <a:solidFill>
                <a:schemeClr val="bg1"/>
              </a:solidFill>
              <a:latin typeface="Montserrat Black" charset="0"/>
              <a:ea typeface="Montserrat Black" charset="0"/>
              <a:cs typeface="Montserrat Black" charset="0"/>
            </a:endParaRPr>
          </a:p>
        </p:txBody>
      </p:sp>
    </p:spTree>
    <p:extLst>
      <p:ext uri="{BB962C8B-B14F-4D97-AF65-F5344CB8AC3E}">
        <p14:creationId xmlns:p14="http://schemas.microsoft.com/office/powerpoint/2010/main" val="874368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17AB86-768D-C04C-9AA1-B44AD52D1791}"/>
              </a:ext>
            </a:extLst>
          </p:cNvPr>
          <p:cNvSpPr txBox="1"/>
          <p:nvPr/>
        </p:nvSpPr>
        <p:spPr>
          <a:xfrm>
            <a:off x="531141" y="856833"/>
            <a:ext cx="4117060" cy="2800767"/>
          </a:xfrm>
          <a:prstGeom prst="rect">
            <a:avLst/>
          </a:prstGeom>
          <a:noFill/>
        </p:spPr>
        <p:txBody>
          <a:bodyPr wrap="square" rtlCol="0" anchor="ctr">
            <a:spAutoFit/>
          </a:bodyPr>
          <a:lstStyle/>
          <a:p>
            <a:r>
              <a:rPr lang="en-US" sz="4400" b="1" dirty="0">
                <a:solidFill>
                  <a:schemeClr val="bg1"/>
                </a:solidFill>
                <a:latin typeface="Montserrat Black" charset="0"/>
                <a:ea typeface="Montserrat Black" charset="0"/>
                <a:cs typeface="Montserrat Black" charset="0"/>
              </a:rPr>
              <a:t>A Long History of Global Success</a:t>
            </a:r>
            <a:endParaRPr lang="en-US" sz="4400" b="1" spc="300" dirty="0">
              <a:solidFill>
                <a:schemeClr val="bg1"/>
              </a:solidFill>
              <a:latin typeface="Montserrat Black" charset="0"/>
              <a:ea typeface="Montserrat Black" charset="0"/>
              <a:cs typeface="Montserrat Black" charset="0"/>
            </a:endParaRPr>
          </a:p>
        </p:txBody>
      </p:sp>
      <p:grpSp>
        <p:nvGrpSpPr>
          <p:cNvPr id="101" name="Group 100">
            <a:extLst>
              <a:ext uri="{FF2B5EF4-FFF2-40B4-BE49-F238E27FC236}">
                <a16:creationId xmlns:a16="http://schemas.microsoft.com/office/drawing/2014/main" id="{6F436584-66C3-5D4F-89F2-E3E0C5BED16B}"/>
              </a:ext>
            </a:extLst>
          </p:cNvPr>
          <p:cNvGrpSpPr/>
          <p:nvPr/>
        </p:nvGrpSpPr>
        <p:grpSpPr>
          <a:xfrm>
            <a:off x="4956239" y="227873"/>
            <a:ext cx="6814473" cy="516887"/>
            <a:chOff x="4952347" y="852254"/>
            <a:chExt cx="6814473" cy="516887"/>
          </a:xfrm>
        </p:grpSpPr>
        <p:sp>
          <p:nvSpPr>
            <p:cNvPr id="56" name="object 64">
              <a:extLst>
                <a:ext uri="{FF2B5EF4-FFF2-40B4-BE49-F238E27FC236}">
                  <a16:creationId xmlns:a16="http://schemas.microsoft.com/office/drawing/2014/main" id="{2A3A60D7-A599-FA47-9CFF-B0184743201E}"/>
                </a:ext>
              </a:extLst>
            </p:cNvPr>
            <p:cNvSpPr/>
            <p:nvPr/>
          </p:nvSpPr>
          <p:spPr>
            <a:xfrm>
              <a:off x="8986461" y="883889"/>
              <a:ext cx="806432" cy="45361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57" name="Picture 56">
              <a:extLst>
                <a:ext uri="{FF2B5EF4-FFF2-40B4-BE49-F238E27FC236}">
                  <a16:creationId xmlns:a16="http://schemas.microsoft.com/office/drawing/2014/main" id="{0E323C4A-7772-EF45-814F-8B6A77DA7D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8609" y="852254"/>
              <a:ext cx="516457" cy="516887"/>
            </a:xfrm>
            <a:prstGeom prst="rect">
              <a:avLst/>
            </a:prstGeom>
          </p:spPr>
        </p:pic>
        <p:pic>
          <p:nvPicPr>
            <p:cNvPr id="58" name="Picture 57">
              <a:extLst>
                <a:ext uri="{FF2B5EF4-FFF2-40B4-BE49-F238E27FC236}">
                  <a16:creationId xmlns:a16="http://schemas.microsoft.com/office/drawing/2014/main" id="{5944CFE6-F000-C04C-B235-69E27ACD94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20783" y="980160"/>
              <a:ext cx="746037" cy="261074"/>
            </a:xfrm>
            <a:prstGeom prst="rect">
              <a:avLst/>
            </a:prstGeom>
          </p:spPr>
        </p:pic>
        <p:pic>
          <p:nvPicPr>
            <p:cNvPr id="59" name="Picture 58">
              <a:extLst>
                <a:ext uri="{FF2B5EF4-FFF2-40B4-BE49-F238E27FC236}">
                  <a16:creationId xmlns:a16="http://schemas.microsoft.com/office/drawing/2014/main" id="{F6CB7F79-6BE3-9C4E-B6B8-624F2E7223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2347" y="956676"/>
              <a:ext cx="1470369" cy="308042"/>
            </a:xfrm>
            <a:prstGeom prst="rect">
              <a:avLst/>
            </a:prstGeom>
          </p:spPr>
        </p:pic>
        <p:pic>
          <p:nvPicPr>
            <p:cNvPr id="60" name="Picture 59">
              <a:extLst>
                <a:ext uri="{FF2B5EF4-FFF2-40B4-BE49-F238E27FC236}">
                  <a16:creationId xmlns:a16="http://schemas.microsoft.com/office/drawing/2014/main" id="{EB21096E-4D0F-A84F-AF72-4B1F697188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78432" y="934053"/>
              <a:ext cx="841162" cy="353288"/>
            </a:xfrm>
            <a:prstGeom prst="rect">
              <a:avLst/>
            </a:prstGeom>
          </p:spPr>
        </p:pic>
        <p:pic>
          <p:nvPicPr>
            <p:cNvPr id="61" name="Picture 60">
              <a:extLst>
                <a:ext uri="{FF2B5EF4-FFF2-40B4-BE49-F238E27FC236}">
                  <a16:creationId xmlns:a16="http://schemas.microsoft.com/office/drawing/2014/main" id="{7C876CFA-52C2-2445-8846-CD3BA9DBA4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75310" y="854301"/>
              <a:ext cx="655435" cy="512792"/>
            </a:xfrm>
            <a:prstGeom prst="rect">
              <a:avLst/>
            </a:prstGeom>
          </p:spPr>
        </p:pic>
      </p:grpSp>
      <p:sp>
        <p:nvSpPr>
          <p:cNvPr id="63" name="object 9">
            <a:extLst>
              <a:ext uri="{FF2B5EF4-FFF2-40B4-BE49-F238E27FC236}">
                <a16:creationId xmlns:a16="http://schemas.microsoft.com/office/drawing/2014/main" id="{D799C6FC-E2F9-904B-A6A3-A295FF92C787}"/>
              </a:ext>
            </a:extLst>
          </p:cNvPr>
          <p:cNvSpPr/>
          <p:nvPr/>
        </p:nvSpPr>
        <p:spPr>
          <a:xfrm>
            <a:off x="6985431" y="6436994"/>
            <a:ext cx="936381" cy="211151"/>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64" name="object 10">
            <a:extLst>
              <a:ext uri="{FF2B5EF4-FFF2-40B4-BE49-F238E27FC236}">
                <a16:creationId xmlns:a16="http://schemas.microsoft.com/office/drawing/2014/main" id="{0F66E9A6-C3FC-8C48-87B3-0AD2B585B571}"/>
              </a:ext>
            </a:extLst>
          </p:cNvPr>
          <p:cNvSpPr/>
          <p:nvPr/>
        </p:nvSpPr>
        <p:spPr>
          <a:xfrm>
            <a:off x="8760871" y="5762493"/>
            <a:ext cx="718652" cy="268506"/>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sp>
        <p:nvSpPr>
          <p:cNvPr id="65" name="object 13">
            <a:extLst>
              <a:ext uri="{FF2B5EF4-FFF2-40B4-BE49-F238E27FC236}">
                <a16:creationId xmlns:a16="http://schemas.microsoft.com/office/drawing/2014/main" id="{F09733E1-9CBA-1946-A699-DFBA65C2ADBD}"/>
              </a:ext>
            </a:extLst>
          </p:cNvPr>
          <p:cNvSpPr/>
          <p:nvPr/>
        </p:nvSpPr>
        <p:spPr>
          <a:xfrm>
            <a:off x="6994881" y="5752266"/>
            <a:ext cx="844005" cy="288960"/>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66" name="object 18">
            <a:extLst>
              <a:ext uri="{FF2B5EF4-FFF2-40B4-BE49-F238E27FC236}">
                <a16:creationId xmlns:a16="http://schemas.microsoft.com/office/drawing/2014/main" id="{0E3B4243-87D0-CE44-A167-EEC3DAF93958}"/>
              </a:ext>
            </a:extLst>
          </p:cNvPr>
          <p:cNvSpPr/>
          <p:nvPr/>
        </p:nvSpPr>
        <p:spPr>
          <a:xfrm>
            <a:off x="5026718" y="5811483"/>
            <a:ext cx="1046178" cy="170526"/>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67" name="object 7">
            <a:extLst>
              <a:ext uri="{FF2B5EF4-FFF2-40B4-BE49-F238E27FC236}">
                <a16:creationId xmlns:a16="http://schemas.microsoft.com/office/drawing/2014/main" id="{1705D100-ABB3-794C-9580-2D82D5AED650}"/>
              </a:ext>
            </a:extLst>
          </p:cNvPr>
          <p:cNvSpPr/>
          <p:nvPr/>
        </p:nvSpPr>
        <p:spPr>
          <a:xfrm>
            <a:off x="8811776" y="6352769"/>
            <a:ext cx="718940" cy="379600"/>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68" name="Picture 67">
            <a:extLst>
              <a:ext uri="{FF2B5EF4-FFF2-40B4-BE49-F238E27FC236}">
                <a16:creationId xmlns:a16="http://schemas.microsoft.com/office/drawing/2014/main" id="{E55DA646-541C-F04E-9D1A-39DE9725BDBC}"/>
              </a:ext>
            </a:extLst>
          </p:cNvPr>
          <p:cNvPicPr>
            <a:picLocks noChangeAspect="1"/>
          </p:cNvPicPr>
          <p:nvPr/>
        </p:nvPicPr>
        <p:blipFill>
          <a:blip r:embed="rId14"/>
          <a:stretch>
            <a:fillRect/>
          </a:stretch>
        </p:blipFill>
        <p:spPr>
          <a:xfrm>
            <a:off x="4952467" y="6333019"/>
            <a:ext cx="1143000" cy="419100"/>
          </a:xfrm>
          <a:prstGeom prst="rect">
            <a:avLst/>
          </a:prstGeom>
        </p:spPr>
      </p:pic>
      <p:pic>
        <p:nvPicPr>
          <p:cNvPr id="69" name="Picture 68">
            <a:extLst>
              <a:ext uri="{FF2B5EF4-FFF2-40B4-BE49-F238E27FC236}">
                <a16:creationId xmlns:a16="http://schemas.microsoft.com/office/drawing/2014/main" id="{038225A7-E915-ED4E-A9C5-479CFD4784A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01509" y="5690712"/>
            <a:ext cx="1236208" cy="412069"/>
          </a:xfrm>
          <a:prstGeom prst="rect">
            <a:avLst/>
          </a:prstGeom>
        </p:spPr>
      </p:pic>
      <p:pic>
        <p:nvPicPr>
          <p:cNvPr id="70" name="Picture 69">
            <a:extLst>
              <a:ext uri="{FF2B5EF4-FFF2-40B4-BE49-F238E27FC236}">
                <a16:creationId xmlns:a16="http://schemas.microsoft.com/office/drawing/2014/main" id="{2355D39A-EDC9-D149-A305-BCAB4809BBC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420681" y="6227139"/>
            <a:ext cx="1407521" cy="630861"/>
          </a:xfrm>
          <a:prstGeom prst="rect">
            <a:avLst/>
          </a:prstGeom>
        </p:spPr>
      </p:pic>
      <p:pic>
        <p:nvPicPr>
          <p:cNvPr id="71" name="Picture 70">
            <a:extLst>
              <a:ext uri="{FF2B5EF4-FFF2-40B4-BE49-F238E27FC236}">
                <a16:creationId xmlns:a16="http://schemas.microsoft.com/office/drawing/2014/main" id="{35C4CEA4-1A19-F34D-93BD-FB9DEC21B89E}"/>
              </a:ext>
            </a:extLst>
          </p:cNvPr>
          <p:cNvPicPr>
            <a:picLocks noChangeAspect="1"/>
          </p:cNvPicPr>
          <p:nvPr/>
        </p:nvPicPr>
        <p:blipFill>
          <a:blip r:embed="rId17"/>
          <a:stretch>
            <a:fillRect/>
          </a:stretch>
        </p:blipFill>
        <p:spPr>
          <a:xfrm>
            <a:off x="7115576" y="4212379"/>
            <a:ext cx="1485900" cy="571500"/>
          </a:xfrm>
          <a:prstGeom prst="rect">
            <a:avLst/>
          </a:prstGeom>
        </p:spPr>
      </p:pic>
      <p:grpSp>
        <p:nvGrpSpPr>
          <p:cNvPr id="19" name="Group 18">
            <a:extLst>
              <a:ext uri="{FF2B5EF4-FFF2-40B4-BE49-F238E27FC236}">
                <a16:creationId xmlns:a16="http://schemas.microsoft.com/office/drawing/2014/main" id="{27ACA58D-9DEC-1340-B2D4-8FC8207E0526}"/>
              </a:ext>
            </a:extLst>
          </p:cNvPr>
          <p:cNvGrpSpPr/>
          <p:nvPr/>
        </p:nvGrpSpPr>
        <p:grpSpPr>
          <a:xfrm>
            <a:off x="4917411" y="4187958"/>
            <a:ext cx="1164101" cy="620342"/>
            <a:chOff x="4986670" y="4358942"/>
            <a:chExt cx="1164101" cy="620342"/>
          </a:xfrm>
        </p:grpSpPr>
        <p:pic>
          <p:nvPicPr>
            <p:cNvPr id="73" name="Picture 72">
              <a:extLst>
                <a:ext uri="{FF2B5EF4-FFF2-40B4-BE49-F238E27FC236}">
                  <a16:creationId xmlns:a16="http://schemas.microsoft.com/office/drawing/2014/main" id="{2551B047-A138-244D-91F8-6A564A1FAC8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95977" y="4358942"/>
              <a:ext cx="788402" cy="391948"/>
            </a:xfrm>
            <a:prstGeom prst="rect">
              <a:avLst/>
            </a:prstGeom>
          </p:spPr>
        </p:pic>
        <p:sp>
          <p:nvSpPr>
            <p:cNvPr id="74" name="Rectangle 73">
              <a:extLst>
                <a:ext uri="{FF2B5EF4-FFF2-40B4-BE49-F238E27FC236}">
                  <a16:creationId xmlns:a16="http://schemas.microsoft.com/office/drawing/2014/main" id="{7A6A72FE-43A2-6741-A6A7-0A5E8F8594D0}"/>
                </a:ext>
              </a:extLst>
            </p:cNvPr>
            <p:cNvSpPr/>
            <p:nvPr/>
          </p:nvSpPr>
          <p:spPr>
            <a:xfrm>
              <a:off x="4986670" y="4733063"/>
              <a:ext cx="1164101" cy="246221"/>
            </a:xfrm>
            <a:prstGeom prst="rect">
              <a:avLst/>
            </a:prstGeom>
          </p:spPr>
          <p:txBody>
            <a:bodyPr wrap="none">
              <a:spAutoFit/>
            </a:bodyPr>
            <a:lstStyle/>
            <a:p>
              <a:r>
                <a:rPr lang="en-US" sz="1000" dirty="0"/>
                <a:t>Southern Software</a:t>
              </a:r>
            </a:p>
          </p:txBody>
        </p:sp>
      </p:grpSp>
      <p:pic>
        <p:nvPicPr>
          <p:cNvPr id="75" name="Picture 74">
            <a:extLst>
              <a:ext uri="{FF2B5EF4-FFF2-40B4-BE49-F238E27FC236}">
                <a16:creationId xmlns:a16="http://schemas.microsoft.com/office/drawing/2014/main" id="{89AAED4B-7DBE-6646-8F4E-DF3B1AE45AD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414849" y="4924157"/>
            <a:ext cx="1377952" cy="216476"/>
          </a:xfrm>
          <a:prstGeom prst="rect">
            <a:avLst/>
          </a:prstGeom>
        </p:spPr>
      </p:pic>
      <p:pic>
        <p:nvPicPr>
          <p:cNvPr id="76" name="Picture 75">
            <a:extLst>
              <a:ext uri="{FF2B5EF4-FFF2-40B4-BE49-F238E27FC236}">
                <a16:creationId xmlns:a16="http://schemas.microsoft.com/office/drawing/2014/main" id="{324F84CE-083B-5A41-A7BC-2FCC82892DA6}"/>
              </a:ext>
            </a:extLst>
          </p:cNvPr>
          <p:cNvPicPr>
            <a:picLocks noChangeAspect="1"/>
          </p:cNvPicPr>
          <p:nvPr/>
        </p:nvPicPr>
        <p:blipFill>
          <a:blip r:embed="rId20"/>
          <a:stretch>
            <a:fillRect/>
          </a:stretch>
        </p:blipFill>
        <p:spPr>
          <a:xfrm>
            <a:off x="10976436" y="4829195"/>
            <a:ext cx="939800" cy="406400"/>
          </a:xfrm>
          <a:prstGeom prst="rect">
            <a:avLst/>
          </a:prstGeom>
        </p:spPr>
      </p:pic>
      <p:pic>
        <p:nvPicPr>
          <p:cNvPr id="77" name="Picture 76">
            <a:extLst>
              <a:ext uri="{FF2B5EF4-FFF2-40B4-BE49-F238E27FC236}">
                <a16:creationId xmlns:a16="http://schemas.microsoft.com/office/drawing/2014/main" id="{2DB0D889-CD4D-4345-9F27-45FA02225CF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876092" y="4711815"/>
            <a:ext cx="1355121" cy="641160"/>
          </a:xfrm>
          <a:prstGeom prst="rect">
            <a:avLst/>
          </a:prstGeom>
        </p:spPr>
      </p:pic>
      <p:pic>
        <p:nvPicPr>
          <p:cNvPr id="78" name="Picture 77">
            <a:extLst>
              <a:ext uri="{FF2B5EF4-FFF2-40B4-BE49-F238E27FC236}">
                <a16:creationId xmlns:a16="http://schemas.microsoft.com/office/drawing/2014/main" id="{1A39ADB8-B75C-3E4D-A981-8CABE42FA3AD}"/>
              </a:ext>
            </a:extLst>
          </p:cNvPr>
          <p:cNvPicPr>
            <a:picLocks noChangeAspect="1"/>
          </p:cNvPicPr>
          <p:nvPr/>
        </p:nvPicPr>
        <p:blipFill>
          <a:blip r:embed="rId22"/>
          <a:stretch>
            <a:fillRect/>
          </a:stretch>
        </p:blipFill>
        <p:spPr>
          <a:xfrm>
            <a:off x="9635539" y="4212379"/>
            <a:ext cx="1143000" cy="571500"/>
          </a:xfrm>
          <a:prstGeom prst="rect">
            <a:avLst/>
          </a:prstGeom>
        </p:spPr>
      </p:pic>
      <p:pic>
        <p:nvPicPr>
          <p:cNvPr id="79" name="Picture 78">
            <a:extLst>
              <a:ext uri="{FF2B5EF4-FFF2-40B4-BE49-F238E27FC236}">
                <a16:creationId xmlns:a16="http://schemas.microsoft.com/office/drawing/2014/main" id="{5656A1C1-9492-CE41-9155-0F2533F37FB6}"/>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025439" y="3221321"/>
            <a:ext cx="1400847" cy="396466"/>
          </a:xfrm>
          <a:prstGeom prst="rect">
            <a:avLst/>
          </a:prstGeom>
        </p:spPr>
      </p:pic>
      <p:pic>
        <p:nvPicPr>
          <p:cNvPr id="80" name="Picture 79">
            <a:extLst>
              <a:ext uri="{FF2B5EF4-FFF2-40B4-BE49-F238E27FC236}">
                <a16:creationId xmlns:a16="http://schemas.microsoft.com/office/drawing/2014/main" id="{8C3150C2-DEA2-904D-9CAA-A1D2DC61D936}"/>
              </a:ext>
            </a:extLst>
          </p:cNvPr>
          <p:cNvPicPr>
            <a:picLocks noChangeAspect="1"/>
          </p:cNvPicPr>
          <p:nvPr/>
        </p:nvPicPr>
        <p:blipFill>
          <a:blip r:embed="rId24"/>
          <a:stretch>
            <a:fillRect/>
          </a:stretch>
        </p:blipFill>
        <p:spPr>
          <a:xfrm>
            <a:off x="7933231" y="3102054"/>
            <a:ext cx="952500" cy="635000"/>
          </a:xfrm>
          <a:prstGeom prst="rect">
            <a:avLst/>
          </a:prstGeom>
        </p:spPr>
      </p:pic>
      <p:pic>
        <p:nvPicPr>
          <p:cNvPr id="81" name="Picture 80">
            <a:extLst>
              <a:ext uri="{FF2B5EF4-FFF2-40B4-BE49-F238E27FC236}">
                <a16:creationId xmlns:a16="http://schemas.microsoft.com/office/drawing/2014/main" id="{5BCED095-1B02-B64D-8EF3-014A2043B82F}"/>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0392677" y="3155227"/>
            <a:ext cx="1570563" cy="528654"/>
          </a:xfrm>
          <a:prstGeom prst="rect">
            <a:avLst/>
          </a:prstGeom>
        </p:spPr>
      </p:pic>
      <p:grpSp>
        <p:nvGrpSpPr>
          <p:cNvPr id="34" name="Group 33">
            <a:extLst>
              <a:ext uri="{FF2B5EF4-FFF2-40B4-BE49-F238E27FC236}">
                <a16:creationId xmlns:a16="http://schemas.microsoft.com/office/drawing/2014/main" id="{A4B1ABA0-5E2D-E249-8E4B-F3E74535FD82}"/>
              </a:ext>
            </a:extLst>
          </p:cNvPr>
          <p:cNvGrpSpPr/>
          <p:nvPr/>
        </p:nvGrpSpPr>
        <p:grpSpPr>
          <a:xfrm>
            <a:off x="4956239" y="783247"/>
            <a:ext cx="6810747" cy="435299"/>
            <a:chOff x="4917411" y="379635"/>
            <a:chExt cx="6810747" cy="435299"/>
          </a:xfrm>
        </p:grpSpPr>
        <p:pic>
          <p:nvPicPr>
            <p:cNvPr id="53" name="Picture 52">
              <a:extLst>
                <a:ext uri="{FF2B5EF4-FFF2-40B4-BE49-F238E27FC236}">
                  <a16:creationId xmlns:a16="http://schemas.microsoft.com/office/drawing/2014/main" id="{940C2789-7ADB-564A-BC43-88298BFE158F}"/>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917411" y="423164"/>
              <a:ext cx="1573082" cy="348241"/>
            </a:xfrm>
            <a:prstGeom prst="rect">
              <a:avLst/>
            </a:prstGeom>
          </p:spPr>
        </p:pic>
        <p:pic>
          <p:nvPicPr>
            <p:cNvPr id="54" name="Picture 53">
              <a:extLst>
                <a:ext uri="{FF2B5EF4-FFF2-40B4-BE49-F238E27FC236}">
                  <a16:creationId xmlns:a16="http://schemas.microsoft.com/office/drawing/2014/main" id="{6C906B74-EE08-704F-8A32-F53D72F27C70}"/>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757507" y="460689"/>
              <a:ext cx="675787" cy="273191"/>
            </a:xfrm>
            <a:prstGeom prst="rect">
              <a:avLst/>
            </a:prstGeom>
          </p:spPr>
        </p:pic>
        <p:pic>
          <p:nvPicPr>
            <p:cNvPr id="55" name="Picture 54">
              <a:extLst>
                <a:ext uri="{FF2B5EF4-FFF2-40B4-BE49-F238E27FC236}">
                  <a16:creationId xmlns:a16="http://schemas.microsoft.com/office/drawing/2014/main" id="{02C11F4E-DBDF-BE43-A50D-D0E066594F41}"/>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700308" y="479575"/>
              <a:ext cx="1100856" cy="235419"/>
            </a:xfrm>
            <a:prstGeom prst="rect">
              <a:avLst/>
            </a:prstGeom>
          </p:spPr>
        </p:pic>
        <p:pic>
          <p:nvPicPr>
            <p:cNvPr id="62" name="Picture 61">
              <a:extLst>
                <a:ext uri="{FF2B5EF4-FFF2-40B4-BE49-F238E27FC236}">
                  <a16:creationId xmlns:a16="http://schemas.microsoft.com/office/drawing/2014/main" id="{674D02B6-76EF-1F42-89D1-F2F8750375EB}"/>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068178" y="414852"/>
              <a:ext cx="1973525" cy="364864"/>
            </a:xfrm>
            <a:prstGeom prst="rect">
              <a:avLst/>
            </a:prstGeom>
          </p:spPr>
        </p:pic>
        <p:sp>
          <p:nvSpPr>
            <p:cNvPr id="91" name="object 22">
              <a:extLst>
                <a:ext uri="{FF2B5EF4-FFF2-40B4-BE49-F238E27FC236}">
                  <a16:creationId xmlns:a16="http://schemas.microsoft.com/office/drawing/2014/main" id="{C8E39998-EA24-814D-8DC6-2AF2BA0F6F8E}"/>
                </a:ext>
              </a:extLst>
            </p:cNvPr>
            <p:cNvSpPr/>
            <p:nvPr/>
          </p:nvSpPr>
          <p:spPr>
            <a:xfrm>
              <a:off x="11308717" y="379635"/>
              <a:ext cx="419441" cy="435299"/>
            </a:xfrm>
            <a:prstGeom prst="rect">
              <a:avLst/>
            </a:prstGeom>
            <a:blipFill>
              <a:blip r:embed="rId3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grpSp>
      <p:grpSp>
        <p:nvGrpSpPr>
          <p:cNvPr id="104" name="Group 103">
            <a:extLst>
              <a:ext uri="{FF2B5EF4-FFF2-40B4-BE49-F238E27FC236}">
                <a16:creationId xmlns:a16="http://schemas.microsoft.com/office/drawing/2014/main" id="{3D69E33D-AB0D-A24E-81C2-BD2E05639980}"/>
              </a:ext>
            </a:extLst>
          </p:cNvPr>
          <p:cNvGrpSpPr/>
          <p:nvPr/>
        </p:nvGrpSpPr>
        <p:grpSpPr>
          <a:xfrm>
            <a:off x="4956239" y="2299020"/>
            <a:ext cx="6981014" cy="319598"/>
            <a:chOff x="4924438" y="2299020"/>
            <a:chExt cx="6981014" cy="319598"/>
          </a:xfrm>
        </p:grpSpPr>
        <p:sp>
          <p:nvSpPr>
            <p:cNvPr id="82" name="object 20">
              <a:extLst>
                <a:ext uri="{FF2B5EF4-FFF2-40B4-BE49-F238E27FC236}">
                  <a16:creationId xmlns:a16="http://schemas.microsoft.com/office/drawing/2014/main" id="{355AF37E-1161-6F4E-A966-6A076F3F3AE6}"/>
                </a:ext>
              </a:extLst>
            </p:cNvPr>
            <p:cNvSpPr/>
            <p:nvPr/>
          </p:nvSpPr>
          <p:spPr>
            <a:xfrm>
              <a:off x="10957203" y="2340859"/>
              <a:ext cx="948249" cy="235921"/>
            </a:xfrm>
            <a:prstGeom prst="rect">
              <a:avLst/>
            </a:prstGeom>
            <a:blipFill>
              <a:blip r:embed="rId3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88" name="Picture 87">
              <a:extLst>
                <a:ext uri="{FF2B5EF4-FFF2-40B4-BE49-F238E27FC236}">
                  <a16:creationId xmlns:a16="http://schemas.microsoft.com/office/drawing/2014/main" id="{B50D1D58-2A8D-7445-9334-7BC94C5376B3}"/>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924438" y="2299020"/>
              <a:ext cx="784467" cy="319598"/>
            </a:xfrm>
            <a:prstGeom prst="rect">
              <a:avLst/>
            </a:prstGeom>
          </p:spPr>
        </p:pic>
        <p:sp>
          <p:nvSpPr>
            <p:cNvPr id="92" name="object 24">
              <a:extLst>
                <a:ext uri="{FF2B5EF4-FFF2-40B4-BE49-F238E27FC236}">
                  <a16:creationId xmlns:a16="http://schemas.microsoft.com/office/drawing/2014/main" id="{7936BAC6-9357-5445-BC30-75FB8403EA48}"/>
                </a:ext>
              </a:extLst>
            </p:cNvPr>
            <p:cNvSpPr/>
            <p:nvPr/>
          </p:nvSpPr>
          <p:spPr>
            <a:xfrm>
              <a:off x="9391436" y="2342643"/>
              <a:ext cx="1010768" cy="232352"/>
            </a:xfrm>
            <a:prstGeom prst="rect">
              <a:avLst/>
            </a:prstGeom>
            <a:blipFill>
              <a:blip r:embed="rId3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93" name="object 31">
              <a:extLst>
                <a:ext uri="{FF2B5EF4-FFF2-40B4-BE49-F238E27FC236}">
                  <a16:creationId xmlns:a16="http://schemas.microsoft.com/office/drawing/2014/main" id="{54C82A36-2AF5-7A47-8BAB-2D1BB217D9E9}"/>
                </a:ext>
              </a:extLst>
            </p:cNvPr>
            <p:cNvSpPr/>
            <p:nvPr/>
          </p:nvSpPr>
          <p:spPr>
            <a:xfrm>
              <a:off x="7940676" y="2341884"/>
              <a:ext cx="895762" cy="233870"/>
            </a:xfrm>
            <a:prstGeom prst="rect">
              <a:avLst/>
            </a:prstGeom>
            <a:blipFill>
              <a:blip r:embed="rId3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95" name="Picture 94">
              <a:extLst>
                <a:ext uri="{FF2B5EF4-FFF2-40B4-BE49-F238E27FC236}">
                  <a16:creationId xmlns:a16="http://schemas.microsoft.com/office/drawing/2014/main" id="{F86ADFDB-FE00-5E47-A1AE-B88E2E69416B}"/>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263903" y="2322804"/>
              <a:ext cx="1121775" cy="272030"/>
            </a:xfrm>
            <a:prstGeom prst="rect">
              <a:avLst/>
            </a:prstGeom>
          </p:spPr>
        </p:pic>
      </p:grpSp>
      <p:grpSp>
        <p:nvGrpSpPr>
          <p:cNvPr id="103" name="Group 102">
            <a:extLst>
              <a:ext uri="{FF2B5EF4-FFF2-40B4-BE49-F238E27FC236}">
                <a16:creationId xmlns:a16="http://schemas.microsoft.com/office/drawing/2014/main" id="{1FC924A0-4F36-5B4F-BD65-E4AF93114D3F}"/>
              </a:ext>
            </a:extLst>
          </p:cNvPr>
          <p:cNvGrpSpPr/>
          <p:nvPr/>
        </p:nvGrpSpPr>
        <p:grpSpPr>
          <a:xfrm>
            <a:off x="4956239" y="1860366"/>
            <a:ext cx="7119959" cy="400166"/>
            <a:chOff x="4785493" y="1848156"/>
            <a:chExt cx="7119959" cy="400166"/>
          </a:xfrm>
        </p:grpSpPr>
        <p:pic>
          <p:nvPicPr>
            <p:cNvPr id="83" name="Picture 82">
              <a:extLst>
                <a:ext uri="{FF2B5EF4-FFF2-40B4-BE49-F238E27FC236}">
                  <a16:creationId xmlns:a16="http://schemas.microsoft.com/office/drawing/2014/main" id="{4D10AD0A-92C4-C74E-8F5D-5E50684F0D73}"/>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0816238" y="1881226"/>
              <a:ext cx="1089214" cy="334026"/>
            </a:xfrm>
            <a:prstGeom prst="rect">
              <a:avLst/>
            </a:prstGeom>
          </p:spPr>
        </p:pic>
        <p:pic>
          <p:nvPicPr>
            <p:cNvPr id="84" name="Picture 83">
              <a:extLst>
                <a:ext uri="{FF2B5EF4-FFF2-40B4-BE49-F238E27FC236}">
                  <a16:creationId xmlns:a16="http://schemas.microsoft.com/office/drawing/2014/main" id="{C12577FA-55E5-A640-9541-F6951BC4FE2A}"/>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6755775" y="1848449"/>
              <a:ext cx="1523431" cy="399580"/>
            </a:xfrm>
            <a:prstGeom prst="rect">
              <a:avLst/>
            </a:prstGeom>
          </p:spPr>
        </p:pic>
        <p:sp>
          <p:nvSpPr>
            <p:cNvPr id="86" name="object 37">
              <a:extLst>
                <a:ext uri="{FF2B5EF4-FFF2-40B4-BE49-F238E27FC236}">
                  <a16:creationId xmlns:a16="http://schemas.microsoft.com/office/drawing/2014/main" id="{C386620B-142E-6C4D-9D2C-BAFC313BDDB5}"/>
                </a:ext>
              </a:extLst>
            </p:cNvPr>
            <p:cNvSpPr/>
            <p:nvPr/>
          </p:nvSpPr>
          <p:spPr>
            <a:xfrm>
              <a:off x="8476966" y="1888379"/>
              <a:ext cx="765319" cy="319720"/>
            </a:xfrm>
            <a:prstGeom prst="rect">
              <a:avLst/>
            </a:prstGeom>
            <a:blipFill>
              <a:blip r:embed="rId3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87" name="object 40">
              <a:extLst>
                <a:ext uri="{FF2B5EF4-FFF2-40B4-BE49-F238E27FC236}">
                  <a16:creationId xmlns:a16="http://schemas.microsoft.com/office/drawing/2014/main" id="{DE2D242A-B014-6D4D-B978-D79D43FDCF15}"/>
                </a:ext>
              </a:extLst>
            </p:cNvPr>
            <p:cNvSpPr/>
            <p:nvPr/>
          </p:nvSpPr>
          <p:spPr>
            <a:xfrm>
              <a:off x="5876762" y="1951240"/>
              <a:ext cx="681253" cy="193999"/>
            </a:xfrm>
            <a:prstGeom prst="rect">
              <a:avLst/>
            </a:prstGeom>
            <a:blipFill>
              <a:blip r:embed="rId3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90" name="object 21">
              <a:extLst>
                <a:ext uri="{FF2B5EF4-FFF2-40B4-BE49-F238E27FC236}">
                  <a16:creationId xmlns:a16="http://schemas.microsoft.com/office/drawing/2014/main" id="{BBC1A313-F3F6-3D49-99B1-18C0F6E107DB}"/>
                </a:ext>
              </a:extLst>
            </p:cNvPr>
            <p:cNvSpPr/>
            <p:nvPr/>
          </p:nvSpPr>
          <p:spPr>
            <a:xfrm>
              <a:off x="9440045" y="1848156"/>
              <a:ext cx="1178431" cy="400166"/>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97" name="Picture 96">
              <a:extLst>
                <a:ext uri="{FF2B5EF4-FFF2-40B4-BE49-F238E27FC236}">
                  <a16:creationId xmlns:a16="http://schemas.microsoft.com/office/drawing/2014/main" id="{C7095AAD-CBBA-414A-ACC0-C12E27BDED48}"/>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4785493" y="1867819"/>
              <a:ext cx="893509" cy="360841"/>
            </a:xfrm>
            <a:prstGeom prst="rect">
              <a:avLst/>
            </a:prstGeom>
          </p:spPr>
        </p:pic>
      </p:grpSp>
      <p:grpSp>
        <p:nvGrpSpPr>
          <p:cNvPr id="102" name="Group 101">
            <a:extLst>
              <a:ext uri="{FF2B5EF4-FFF2-40B4-BE49-F238E27FC236}">
                <a16:creationId xmlns:a16="http://schemas.microsoft.com/office/drawing/2014/main" id="{658E576A-61C5-704D-A2B6-A78BD3B73D55}"/>
              </a:ext>
            </a:extLst>
          </p:cNvPr>
          <p:cNvGrpSpPr/>
          <p:nvPr/>
        </p:nvGrpSpPr>
        <p:grpSpPr>
          <a:xfrm>
            <a:off x="4956239" y="1258682"/>
            <a:ext cx="7014116" cy="561549"/>
            <a:chOff x="4902260" y="1266070"/>
            <a:chExt cx="7014116" cy="561549"/>
          </a:xfrm>
        </p:grpSpPr>
        <p:sp>
          <p:nvSpPr>
            <p:cNvPr id="85" name="object 32">
              <a:extLst>
                <a:ext uri="{FF2B5EF4-FFF2-40B4-BE49-F238E27FC236}">
                  <a16:creationId xmlns:a16="http://schemas.microsoft.com/office/drawing/2014/main" id="{2919672C-3543-0C47-BA3D-938C7BEDE753}"/>
                </a:ext>
              </a:extLst>
            </p:cNvPr>
            <p:cNvSpPr/>
            <p:nvPr/>
          </p:nvSpPr>
          <p:spPr>
            <a:xfrm>
              <a:off x="6369501" y="1438728"/>
              <a:ext cx="704950" cy="216232"/>
            </a:xfrm>
            <a:prstGeom prst="rect">
              <a:avLst/>
            </a:prstGeom>
            <a:blipFill>
              <a:blip r:embed="rId4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89" name="Picture 88">
              <a:extLst>
                <a:ext uri="{FF2B5EF4-FFF2-40B4-BE49-F238E27FC236}">
                  <a16:creationId xmlns:a16="http://schemas.microsoft.com/office/drawing/2014/main" id="{09A10FAB-CDBD-A144-820D-4338F394EDB6}"/>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10112766" y="1266070"/>
              <a:ext cx="521953" cy="561549"/>
            </a:xfrm>
            <a:prstGeom prst="rect">
              <a:avLst/>
            </a:prstGeom>
          </p:spPr>
        </p:pic>
        <p:sp>
          <p:nvSpPr>
            <p:cNvPr id="94" name="object 65">
              <a:extLst>
                <a:ext uri="{FF2B5EF4-FFF2-40B4-BE49-F238E27FC236}">
                  <a16:creationId xmlns:a16="http://schemas.microsoft.com/office/drawing/2014/main" id="{14424F40-18A9-A845-A414-8E8E7A2AF486}"/>
                </a:ext>
              </a:extLst>
            </p:cNvPr>
            <p:cNvSpPr/>
            <p:nvPr/>
          </p:nvSpPr>
          <p:spPr>
            <a:xfrm>
              <a:off x="9394759" y="1327339"/>
              <a:ext cx="484388" cy="439011"/>
            </a:xfrm>
            <a:prstGeom prst="rect">
              <a:avLst/>
            </a:prstGeom>
            <a:blipFill>
              <a:blip r:embed="rId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96" name="object 60">
              <a:extLst>
                <a:ext uri="{FF2B5EF4-FFF2-40B4-BE49-F238E27FC236}">
                  <a16:creationId xmlns:a16="http://schemas.microsoft.com/office/drawing/2014/main" id="{72293845-8E7D-F347-A426-D74585F2BCC9}"/>
                </a:ext>
              </a:extLst>
            </p:cNvPr>
            <p:cNvSpPr/>
            <p:nvPr/>
          </p:nvSpPr>
          <p:spPr>
            <a:xfrm>
              <a:off x="10868339" y="1364577"/>
              <a:ext cx="1048037" cy="364535"/>
            </a:xfrm>
            <a:prstGeom prst="rect">
              <a:avLst/>
            </a:prstGeom>
            <a:blipFill>
              <a:blip r:embed="rId4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98" name="Picture 97">
              <a:extLst>
                <a:ext uri="{FF2B5EF4-FFF2-40B4-BE49-F238E27FC236}">
                  <a16:creationId xmlns:a16="http://schemas.microsoft.com/office/drawing/2014/main" id="{1BB58CF8-90C6-B54C-9744-E977C914171D}"/>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7308070" y="1381598"/>
              <a:ext cx="998968" cy="330492"/>
            </a:xfrm>
            <a:prstGeom prst="rect">
              <a:avLst/>
            </a:prstGeom>
          </p:spPr>
        </p:pic>
        <p:pic>
          <p:nvPicPr>
            <p:cNvPr id="99" name="Picture 98">
              <a:extLst>
                <a:ext uri="{FF2B5EF4-FFF2-40B4-BE49-F238E27FC236}">
                  <a16:creationId xmlns:a16="http://schemas.microsoft.com/office/drawing/2014/main" id="{7AB6D1BA-09BB-E944-BB10-031ACC64870B}"/>
                </a:ext>
              </a:extLst>
            </p:cNvPr>
            <p:cNvPicPr>
              <a:picLocks noChangeAspect="1"/>
            </p:cNvPicPr>
            <p:nvPr/>
          </p:nvPicPr>
          <p:blipFill rotWithShape="1">
            <a:blip r:embed="rId47" cstate="screen">
              <a:extLst>
                <a:ext uri="{28A0092B-C50C-407E-A947-70E740481C1C}">
                  <a14:useLocalDpi xmlns:a14="http://schemas.microsoft.com/office/drawing/2010/main"/>
                </a:ext>
              </a:extLst>
            </a:blip>
            <a:srcRect/>
            <a:stretch/>
          </p:blipFill>
          <p:spPr>
            <a:xfrm>
              <a:off x="4902260" y="1381598"/>
              <a:ext cx="1233622" cy="330000"/>
            </a:xfrm>
            <a:prstGeom prst="rect">
              <a:avLst/>
            </a:prstGeom>
          </p:spPr>
        </p:pic>
        <p:pic>
          <p:nvPicPr>
            <p:cNvPr id="100" name="Picture 99">
              <a:extLst>
                <a:ext uri="{FF2B5EF4-FFF2-40B4-BE49-F238E27FC236}">
                  <a16:creationId xmlns:a16="http://schemas.microsoft.com/office/drawing/2014/main" id="{2C31C270-BAD0-E24D-954D-02343DA75DBF}"/>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8540657" y="1391103"/>
              <a:ext cx="620483" cy="311483"/>
            </a:xfrm>
            <a:prstGeom prst="rect">
              <a:avLst/>
            </a:prstGeom>
          </p:spPr>
        </p:pic>
      </p:grpSp>
    </p:spTree>
    <p:extLst>
      <p:ext uri="{BB962C8B-B14F-4D97-AF65-F5344CB8AC3E}">
        <p14:creationId xmlns:p14="http://schemas.microsoft.com/office/powerpoint/2010/main" val="2799673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8CE74ED5-0C6A-F443-B6F6-34F97446F9E8}"/>
              </a:ext>
            </a:extLst>
          </p:cNvPr>
          <p:cNvGrpSpPr/>
          <p:nvPr/>
        </p:nvGrpSpPr>
        <p:grpSpPr>
          <a:xfrm>
            <a:off x="4289440" y="1405628"/>
            <a:ext cx="6013977" cy="914400"/>
            <a:chOff x="4289440" y="1405628"/>
            <a:chExt cx="6013977" cy="914400"/>
          </a:xfrm>
        </p:grpSpPr>
        <p:sp>
          <p:nvSpPr>
            <p:cNvPr id="2" name="Rectangle 1">
              <a:extLst>
                <a:ext uri="{FF2B5EF4-FFF2-40B4-BE49-F238E27FC236}">
                  <a16:creationId xmlns:a16="http://schemas.microsoft.com/office/drawing/2014/main" id="{01321975-98E7-4F41-9D72-3C1D9A62BF68}"/>
                </a:ext>
              </a:extLst>
            </p:cNvPr>
            <p:cNvSpPr/>
            <p:nvPr/>
          </p:nvSpPr>
          <p:spPr>
            <a:xfrm>
              <a:off x="4289440" y="1405628"/>
              <a:ext cx="601397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E6C6D9A-9D68-E641-8738-7E60820CB258}"/>
                </a:ext>
              </a:extLst>
            </p:cNvPr>
            <p:cNvGrpSpPr/>
            <p:nvPr/>
          </p:nvGrpSpPr>
          <p:grpSpPr>
            <a:xfrm>
              <a:off x="5410829" y="1517637"/>
              <a:ext cx="3548511" cy="690381"/>
              <a:chOff x="6434938" y="1521633"/>
              <a:chExt cx="3548511" cy="690381"/>
            </a:xfrm>
          </p:grpSpPr>
          <p:sp>
            <p:nvSpPr>
              <p:cNvPr id="51" name="Subtitle 2">
                <a:extLst>
                  <a:ext uri="{FF2B5EF4-FFF2-40B4-BE49-F238E27FC236}">
                    <a16:creationId xmlns:a16="http://schemas.microsoft.com/office/drawing/2014/main" id="{CB893CAA-D322-584E-B4C7-E5A05532087E}"/>
                  </a:ext>
                </a:extLst>
              </p:cNvPr>
              <p:cNvSpPr txBox="1">
                <a:spLocks/>
              </p:cNvSpPr>
              <p:nvPr/>
            </p:nvSpPr>
            <p:spPr>
              <a:xfrm>
                <a:off x="6434938" y="1782888"/>
                <a:ext cx="3548511" cy="42912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900" dirty="0">
                    <a:solidFill>
                      <a:schemeClr val="tx1"/>
                    </a:solidFill>
                    <a:latin typeface="Montserrat" pitchFamily="2" charset="77"/>
                    <a:ea typeface="Calibri" charset="0"/>
                    <a:cs typeface="Calibri" charset="0"/>
                  </a:rPr>
                  <a:t>No User or Application Downtime, Application-Awareness, Automation, Local &amp; Remote Availability</a:t>
                </a:r>
              </a:p>
            </p:txBody>
          </p:sp>
          <p:sp>
            <p:nvSpPr>
              <p:cNvPr id="52" name="TextBox 51">
                <a:extLst>
                  <a:ext uri="{FF2B5EF4-FFF2-40B4-BE49-F238E27FC236}">
                    <a16:creationId xmlns:a16="http://schemas.microsoft.com/office/drawing/2014/main" id="{B30614EB-7130-E548-AD38-7F137C17FD6F}"/>
                  </a:ext>
                </a:extLst>
              </p:cNvPr>
              <p:cNvSpPr txBox="1"/>
              <p:nvPr/>
            </p:nvSpPr>
            <p:spPr>
              <a:xfrm>
                <a:off x="6434938" y="1521633"/>
                <a:ext cx="2371162" cy="307777"/>
              </a:xfrm>
              <a:prstGeom prst="rect">
                <a:avLst/>
              </a:prstGeom>
              <a:noFill/>
            </p:spPr>
            <p:txBody>
              <a:bodyPr wrap="square" rtlCol="0" anchor="ctr" anchorCtr="0">
                <a:spAutoFit/>
              </a:bodyPr>
              <a:lstStyle/>
              <a:p>
                <a:r>
                  <a:rPr lang="en-US" sz="1400" b="1" dirty="0">
                    <a:solidFill>
                      <a:schemeClr val="accent2"/>
                    </a:solidFill>
                    <a:latin typeface="Montserrat" pitchFamily="2" charset="77"/>
                    <a:ea typeface="League Spartan" charset="0"/>
                    <a:cs typeface="Poppins" pitchFamily="2" charset="77"/>
                  </a:rPr>
                  <a:t>Continuous Availability</a:t>
                </a:r>
              </a:p>
            </p:txBody>
          </p:sp>
        </p:grpSp>
      </p:grpSp>
      <p:grpSp>
        <p:nvGrpSpPr>
          <p:cNvPr id="73" name="Group 72">
            <a:extLst>
              <a:ext uri="{FF2B5EF4-FFF2-40B4-BE49-F238E27FC236}">
                <a16:creationId xmlns:a16="http://schemas.microsoft.com/office/drawing/2014/main" id="{08FBB65F-064C-304E-A231-89EF160F8B70}"/>
              </a:ext>
            </a:extLst>
          </p:cNvPr>
          <p:cNvGrpSpPr/>
          <p:nvPr/>
        </p:nvGrpSpPr>
        <p:grpSpPr>
          <a:xfrm>
            <a:off x="4289440" y="2513211"/>
            <a:ext cx="6013977" cy="914400"/>
            <a:chOff x="4289440" y="2513211"/>
            <a:chExt cx="6013977" cy="914400"/>
          </a:xfrm>
        </p:grpSpPr>
        <p:sp>
          <p:nvSpPr>
            <p:cNvPr id="57" name="Rectangle 56">
              <a:extLst>
                <a:ext uri="{FF2B5EF4-FFF2-40B4-BE49-F238E27FC236}">
                  <a16:creationId xmlns:a16="http://schemas.microsoft.com/office/drawing/2014/main" id="{D500122A-C5FD-1848-B184-EB77ECAE9482}"/>
                </a:ext>
              </a:extLst>
            </p:cNvPr>
            <p:cNvSpPr/>
            <p:nvPr/>
          </p:nvSpPr>
          <p:spPr>
            <a:xfrm>
              <a:off x="4289440" y="2513211"/>
              <a:ext cx="601397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F26CA76-4912-8243-B411-51045477F7B3}"/>
                </a:ext>
              </a:extLst>
            </p:cNvPr>
            <p:cNvGrpSpPr/>
            <p:nvPr/>
          </p:nvGrpSpPr>
          <p:grpSpPr>
            <a:xfrm>
              <a:off x="5971747" y="2706199"/>
              <a:ext cx="3052452" cy="530588"/>
              <a:chOff x="6434938" y="2725670"/>
              <a:chExt cx="3052452" cy="530588"/>
            </a:xfrm>
          </p:grpSpPr>
          <p:sp>
            <p:nvSpPr>
              <p:cNvPr id="60" name="Subtitle 2">
                <a:extLst>
                  <a:ext uri="{FF2B5EF4-FFF2-40B4-BE49-F238E27FC236}">
                    <a16:creationId xmlns:a16="http://schemas.microsoft.com/office/drawing/2014/main" id="{A8FDEC97-5749-6146-B60A-E7D41926CF97}"/>
                  </a:ext>
                </a:extLst>
              </p:cNvPr>
              <p:cNvSpPr txBox="1">
                <a:spLocks/>
              </p:cNvSpPr>
              <p:nvPr/>
            </p:nvSpPr>
            <p:spPr>
              <a:xfrm>
                <a:off x="6434938" y="2993267"/>
                <a:ext cx="3052452" cy="26299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900" dirty="0">
                    <a:solidFill>
                      <a:schemeClr val="tx1"/>
                    </a:solidFill>
                    <a:latin typeface="Montserrat" pitchFamily="2" charset="77"/>
                    <a:ea typeface="Calibri" charset="0"/>
                    <a:cs typeface="Calibri" charset="0"/>
                  </a:rPr>
                  <a:t>Clustering, Fault Tolerance, Virtual Availability </a:t>
                </a:r>
              </a:p>
            </p:txBody>
          </p:sp>
          <p:sp>
            <p:nvSpPr>
              <p:cNvPr id="61" name="TextBox 60">
                <a:extLst>
                  <a:ext uri="{FF2B5EF4-FFF2-40B4-BE49-F238E27FC236}">
                    <a16:creationId xmlns:a16="http://schemas.microsoft.com/office/drawing/2014/main" id="{7E6B0EA9-DE94-F24E-88B9-BF9B27506245}"/>
                  </a:ext>
                </a:extLst>
              </p:cNvPr>
              <p:cNvSpPr txBox="1"/>
              <p:nvPr/>
            </p:nvSpPr>
            <p:spPr>
              <a:xfrm>
                <a:off x="6434938" y="2725670"/>
                <a:ext cx="1489510" cy="307777"/>
              </a:xfrm>
              <a:prstGeom prst="rect">
                <a:avLst/>
              </a:prstGeom>
              <a:noFill/>
            </p:spPr>
            <p:txBody>
              <a:bodyPr wrap="none" rtlCol="0" anchor="ctr" anchorCtr="0">
                <a:spAutoFit/>
              </a:bodyPr>
              <a:lstStyle/>
              <a:p>
                <a:r>
                  <a:rPr lang="en-US" sz="1400" b="1" dirty="0">
                    <a:solidFill>
                      <a:srgbClr val="48A14A"/>
                    </a:solidFill>
                    <a:latin typeface="Montserrat" pitchFamily="2" charset="77"/>
                    <a:ea typeface="League Spartan" charset="0"/>
                    <a:cs typeface="Poppins" pitchFamily="2" charset="77"/>
                  </a:rPr>
                  <a:t>Basic Failover</a:t>
                </a:r>
              </a:p>
            </p:txBody>
          </p:sp>
        </p:grpSp>
      </p:grpSp>
      <p:grpSp>
        <p:nvGrpSpPr>
          <p:cNvPr id="72" name="Group 71">
            <a:extLst>
              <a:ext uri="{FF2B5EF4-FFF2-40B4-BE49-F238E27FC236}">
                <a16:creationId xmlns:a16="http://schemas.microsoft.com/office/drawing/2014/main" id="{6F4FD473-47C9-A441-AA59-9D437F13E6ED}"/>
              </a:ext>
            </a:extLst>
          </p:cNvPr>
          <p:cNvGrpSpPr/>
          <p:nvPr/>
        </p:nvGrpSpPr>
        <p:grpSpPr>
          <a:xfrm>
            <a:off x="4289440" y="3595036"/>
            <a:ext cx="6013977" cy="914400"/>
            <a:chOff x="4289440" y="3595036"/>
            <a:chExt cx="6013977" cy="914400"/>
          </a:xfrm>
        </p:grpSpPr>
        <p:sp>
          <p:nvSpPr>
            <p:cNvPr id="58" name="Rectangle 57">
              <a:extLst>
                <a:ext uri="{FF2B5EF4-FFF2-40B4-BE49-F238E27FC236}">
                  <a16:creationId xmlns:a16="http://schemas.microsoft.com/office/drawing/2014/main" id="{362240C7-D42B-7C4D-8157-486E82A34009}"/>
                </a:ext>
              </a:extLst>
            </p:cNvPr>
            <p:cNvSpPr/>
            <p:nvPr/>
          </p:nvSpPr>
          <p:spPr>
            <a:xfrm>
              <a:off x="4289440" y="3595036"/>
              <a:ext cx="601397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707D1FE-1BB7-9A4C-BF7E-2D9EFB377ADD}"/>
                </a:ext>
              </a:extLst>
            </p:cNvPr>
            <p:cNvGrpSpPr/>
            <p:nvPr/>
          </p:nvGrpSpPr>
          <p:grpSpPr>
            <a:xfrm>
              <a:off x="6506742" y="3790145"/>
              <a:ext cx="3049115" cy="524182"/>
              <a:chOff x="6434938" y="3797356"/>
              <a:chExt cx="3049115" cy="524182"/>
            </a:xfrm>
          </p:grpSpPr>
          <p:sp>
            <p:nvSpPr>
              <p:cNvPr id="63" name="Subtitle 2">
                <a:extLst>
                  <a:ext uri="{FF2B5EF4-FFF2-40B4-BE49-F238E27FC236}">
                    <a16:creationId xmlns:a16="http://schemas.microsoft.com/office/drawing/2014/main" id="{11ECC52E-AB54-6744-9452-6A0D38ED64E0}"/>
                  </a:ext>
                </a:extLst>
              </p:cNvPr>
              <p:cNvSpPr txBox="1">
                <a:spLocks/>
              </p:cNvSpPr>
              <p:nvPr/>
            </p:nvSpPr>
            <p:spPr>
              <a:xfrm>
                <a:off x="6434938" y="4058611"/>
                <a:ext cx="3049115" cy="262927"/>
              </a:xfrm>
              <a:prstGeom prst="rect">
                <a:avLst/>
              </a:prstGeom>
              <a:ln>
                <a:noFill/>
              </a:ln>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900" dirty="0">
                    <a:solidFill>
                      <a:schemeClr val="tx1"/>
                    </a:solidFill>
                    <a:latin typeface="Montserrat" pitchFamily="2" charset="77"/>
                    <a:ea typeface="Calibri" charset="0"/>
                    <a:cs typeface="Calibri" charset="0"/>
                  </a:rPr>
                  <a:t>Snapshot, Asynchronous, Synchronous, CDP</a:t>
                </a:r>
              </a:p>
            </p:txBody>
          </p:sp>
          <p:sp>
            <p:nvSpPr>
              <p:cNvPr id="64" name="TextBox 63">
                <a:extLst>
                  <a:ext uri="{FF2B5EF4-FFF2-40B4-BE49-F238E27FC236}">
                    <a16:creationId xmlns:a16="http://schemas.microsoft.com/office/drawing/2014/main" id="{22B25219-1904-774B-84F8-B50D6820F44B}"/>
                  </a:ext>
                </a:extLst>
              </p:cNvPr>
              <p:cNvSpPr txBox="1"/>
              <p:nvPr/>
            </p:nvSpPr>
            <p:spPr>
              <a:xfrm>
                <a:off x="6434938" y="3797356"/>
                <a:ext cx="1752403" cy="307777"/>
              </a:xfrm>
              <a:prstGeom prst="rect">
                <a:avLst/>
              </a:prstGeom>
              <a:noFill/>
              <a:ln>
                <a:noFill/>
              </a:ln>
            </p:spPr>
            <p:txBody>
              <a:bodyPr wrap="none" rtlCol="0" anchor="ctr" anchorCtr="0">
                <a:spAutoFit/>
              </a:bodyPr>
              <a:lstStyle/>
              <a:p>
                <a:r>
                  <a:rPr lang="en-US" sz="1400" b="1" dirty="0">
                    <a:solidFill>
                      <a:srgbClr val="1FB6C9"/>
                    </a:solidFill>
                    <a:latin typeface="Montserrat" pitchFamily="2" charset="77"/>
                    <a:ea typeface="League Spartan" charset="0"/>
                    <a:cs typeface="Poppins" pitchFamily="2" charset="77"/>
                  </a:rPr>
                  <a:t>Data Replication</a:t>
                </a:r>
              </a:p>
            </p:txBody>
          </p:sp>
        </p:grpSp>
      </p:grpSp>
      <p:grpSp>
        <p:nvGrpSpPr>
          <p:cNvPr id="68" name="Group 67">
            <a:extLst>
              <a:ext uri="{FF2B5EF4-FFF2-40B4-BE49-F238E27FC236}">
                <a16:creationId xmlns:a16="http://schemas.microsoft.com/office/drawing/2014/main" id="{9BCE8CA3-F9DF-1E4A-AE32-0D27E7537294}"/>
              </a:ext>
            </a:extLst>
          </p:cNvPr>
          <p:cNvGrpSpPr/>
          <p:nvPr/>
        </p:nvGrpSpPr>
        <p:grpSpPr>
          <a:xfrm>
            <a:off x="4289440" y="4726412"/>
            <a:ext cx="6013977" cy="914400"/>
            <a:chOff x="4289440" y="4726412"/>
            <a:chExt cx="6013977" cy="914400"/>
          </a:xfrm>
        </p:grpSpPr>
        <p:sp>
          <p:nvSpPr>
            <p:cNvPr id="59" name="Rectangle 58">
              <a:extLst>
                <a:ext uri="{FF2B5EF4-FFF2-40B4-BE49-F238E27FC236}">
                  <a16:creationId xmlns:a16="http://schemas.microsoft.com/office/drawing/2014/main" id="{A1FFE712-7C3C-1C40-96A4-E62209949EDF}"/>
                </a:ext>
              </a:extLst>
            </p:cNvPr>
            <p:cNvSpPr/>
            <p:nvPr/>
          </p:nvSpPr>
          <p:spPr>
            <a:xfrm>
              <a:off x="4289440" y="4726412"/>
              <a:ext cx="601397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F7F4FCC-47F1-9F48-AE06-C8AEA8D360E0}"/>
                </a:ext>
              </a:extLst>
            </p:cNvPr>
            <p:cNvGrpSpPr/>
            <p:nvPr/>
          </p:nvGrpSpPr>
          <p:grpSpPr>
            <a:xfrm>
              <a:off x="7098994" y="4921489"/>
              <a:ext cx="3052452" cy="524246"/>
              <a:chOff x="6434938" y="4951147"/>
              <a:chExt cx="3052452" cy="524246"/>
            </a:xfrm>
          </p:grpSpPr>
          <p:sp>
            <p:nvSpPr>
              <p:cNvPr id="66" name="Subtitle 2">
                <a:extLst>
                  <a:ext uri="{FF2B5EF4-FFF2-40B4-BE49-F238E27FC236}">
                    <a16:creationId xmlns:a16="http://schemas.microsoft.com/office/drawing/2014/main" id="{47D8F2E1-8AB9-8B48-B679-6B05C13EADCC}"/>
                  </a:ext>
                </a:extLst>
              </p:cNvPr>
              <p:cNvSpPr txBox="1">
                <a:spLocks/>
              </p:cNvSpPr>
              <p:nvPr/>
            </p:nvSpPr>
            <p:spPr>
              <a:xfrm>
                <a:off x="6434938" y="5212402"/>
                <a:ext cx="3052452" cy="26299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900" dirty="0">
                    <a:solidFill>
                      <a:schemeClr val="tx1"/>
                    </a:solidFill>
                    <a:latin typeface="Montserrat" pitchFamily="2" charset="77"/>
                    <a:ea typeface="Calibri" charset="0"/>
                    <a:cs typeface="Calibri" charset="0"/>
                  </a:rPr>
                  <a:t>File, Block, Full, Incremental, On-Site, Off-site</a:t>
                </a:r>
              </a:p>
            </p:txBody>
          </p:sp>
          <p:sp>
            <p:nvSpPr>
              <p:cNvPr id="67" name="TextBox 66">
                <a:extLst>
                  <a:ext uri="{FF2B5EF4-FFF2-40B4-BE49-F238E27FC236}">
                    <a16:creationId xmlns:a16="http://schemas.microsoft.com/office/drawing/2014/main" id="{0FF233D7-2E15-634F-9289-7B4C328C4E79}"/>
                  </a:ext>
                </a:extLst>
              </p:cNvPr>
              <p:cNvSpPr txBox="1"/>
              <p:nvPr/>
            </p:nvSpPr>
            <p:spPr>
              <a:xfrm>
                <a:off x="6434938" y="4951147"/>
                <a:ext cx="1864612" cy="307777"/>
              </a:xfrm>
              <a:prstGeom prst="rect">
                <a:avLst/>
              </a:prstGeom>
              <a:noFill/>
            </p:spPr>
            <p:txBody>
              <a:bodyPr wrap="none" rtlCol="0" anchor="ctr" anchorCtr="0">
                <a:spAutoFit/>
              </a:bodyPr>
              <a:lstStyle/>
              <a:p>
                <a:r>
                  <a:rPr lang="en-US" sz="1400" b="1" dirty="0">
                    <a:solidFill>
                      <a:srgbClr val="0F69AD"/>
                    </a:solidFill>
                    <a:latin typeface="Montserrat" pitchFamily="2" charset="77"/>
                    <a:ea typeface="League Spartan" charset="0"/>
                    <a:cs typeface="Poppins" pitchFamily="2" charset="77"/>
                  </a:rPr>
                  <a:t>Backup &amp; Restore</a:t>
                </a:r>
              </a:p>
            </p:txBody>
          </p:sp>
        </p:grpSp>
      </p:grpSp>
      <p:sp>
        <p:nvSpPr>
          <p:cNvPr id="79" name="TextBox 78">
            <a:extLst>
              <a:ext uri="{FF2B5EF4-FFF2-40B4-BE49-F238E27FC236}">
                <a16:creationId xmlns:a16="http://schemas.microsoft.com/office/drawing/2014/main" id="{AD88049B-9BAF-414E-A65D-AB2631776FAD}"/>
              </a:ext>
            </a:extLst>
          </p:cNvPr>
          <p:cNvSpPr txBox="1"/>
          <p:nvPr/>
        </p:nvSpPr>
        <p:spPr>
          <a:xfrm>
            <a:off x="266700" y="428968"/>
            <a:ext cx="1192530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rPr>
              <a:t>EVOLUTION OF BUSINESS CONTINUITY</a:t>
            </a:r>
          </a:p>
        </p:txBody>
      </p:sp>
      <p:grpSp>
        <p:nvGrpSpPr>
          <p:cNvPr id="5" name="Group 4">
            <a:extLst>
              <a:ext uri="{FF2B5EF4-FFF2-40B4-BE49-F238E27FC236}">
                <a16:creationId xmlns:a16="http://schemas.microsoft.com/office/drawing/2014/main" id="{43467CED-72A7-6E49-B7B0-2A49A95D44EA}"/>
              </a:ext>
            </a:extLst>
          </p:cNvPr>
          <p:cNvGrpSpPr/>
          <p:nvPr/>
        </p:nvGrpSpPr>
        <p:grpSpPr>
          <a:xfrm>
            <a:off x="1922042" y="4135466"/>
            <a:ext cx="4738510" cy="2441359"/>
            <a:chOff x="1636730" y="3881798"/>
            <a:chExt cx="4388782" cy="2198126"/>
          </a:xfrm>
        </p:grpSpPr>
        <p:sp>
          <p:nvSpPr>
            <p:cNvPr id="29" name="AutoShape 6">
              <a:extLst>
                <a:ext uri="{FF2B5EF4-FFF2-40B4-BE49-F238E27FC236}">
                  <a16:creationId xmlns:a16="http://schemas.microsoft.com/office/drawing/2014/main" id="{4E11989C-0CBB-8945-AC6A-B28FF817BF6D}"/>
                </a:ext>
              </a:extLst>
            </p:cNvPr>
            <p:cNvSpPr>
              <a:spLocks/>
            </p:cNvSpPr>
            <p:nvPr/>
          </p:nvSpPr>
          <p:spPr bwMode="auto">
            <a:xfrm>
              <a:off x="3830684" y="4396010"/>
              <a:ext cx="2194828" cy="1683914"/>
            </a:xfrm>
            <a:custGeom>
              <a:avLst/>
              <a:gdLst>
                <a:gd name="T0" fmla="*/ 1990605 w 21600"/>
                <a:gd name="T1" fmla="*/ 1523119 h 21600"/>
                <a:gd name="T2" fmla="*/ 1990605 w 21600"/>
                <a:gd name="T3" fmla="*/ 1523119 h 21600"/>
                <a:gd name="T4" fmla="*/ 1990605 w 21600"/>
                <a:gd name="T5" fmla="*/ 1523119 h 21600"/>
                <a:gd name="T6" fmla="*/ 1990605 w 21600"/>
                <a:gd name="T7" fmla="*/ 15231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858" y="0"/>
                  </a:moveTo>
                  <a:lnTo>
                    <a:pt x="0" y="8486"/>
                  </a:lnTo>
                  <a:lnTo>
                    <a:pt x="0" y="21599"/>
                  </a:lnTo>
                  <a:lnTo>
                    <a:pt x="21599" y="10727"/>
                  </a:lnTo>
                  <a:lnTo>
                    <a:pt x="16858" y="0"/>
                  </a:lnTo>
                  <a:close/>
                </a:path>
              </a:pathLst>
            </a:custGeom>
            <a:solidFill>
              <a:srgbClr val="0B538A"/>
            </a:solidFill>
            <a:ln>
              <a:noFill/>
            </a:ln>
            <a:effectLst/>
          </p:spPr>
          <p:txBody>
            <a:bodyPr lIns="25394" tIns="25394" rIns="25394" bIns="25394" anchor="ctr"/>
            <a:lstStyle/>
            <a:p>
              <a:endParaRPr lang="id-ID" sz="900"/>
            </a:p>
          </p:txBody>
        </p:sp>
        <p:sp>
          <p:nvSpPr>
            <p:cNvPr id="32" name="AutoShape 7">
              <a:extLst>
                <a:ext uri="{FF2B5EF4-FFF2-40B4-BE49-F238E27FC236}">
                  <a16:creationId xmlns:a16="http://schemas.microsoft.com/office/drawing/2014/main" id="{278E0067-8F8B-334D-9CA4-03733357BDAA}"/>
                </a:ext>
              </a:extLst>
            </p:cNvPr>
            <p:cNvSpPr>
              <a:spLocks/>
            </p:cNvSpPr>
            <p:nvPr/>
          </p:nvSpPr>
          <p:spPr bwMode="auto">
            <a:xfrm>
              <a:off x="2115427" y="3881798"/>
              <a:ext cx="3431388" cy="1195148"/>
            </a:xfrm>
            <a:custGeom>
              <a:avLst/>
              <a:gdLst>
                <a:gd name="T0" fmla="*/ 3112106 w 21600"/>
                <a:gd name="T1" fmla="*/ 1081025 h 21600"/>
                <a:gd name="T2" fmla="*/ 3112106 w 21600"/>
                <a:gd name="T3" fmla="*/ 1081025 h 21600"/>
                <a:gd name="T4" fmla="*/ 3112106 w 21600"/>
                <a:gd name="T5" fmla="*/ 1081025 h 21600"/>
                <a:gd name="T6" fmla="*/ 3112106 w 21600"/>
                <a:gd name="T7" fmla="*/ 1081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0" y="9469"/>
                  </a:lnTo>
                  <a:lnTo>
                    <a:pt x="10800" y="21600"/>
                  </a:lnTo>
                  <a:lnTo>
                    <a:pt x="21600" y="9469"/>
                  </a:lnTo>
                  <a:lnTo>
                    <a:pt x="10800" y="0"/>
                  </a:lnTo>
                  <a:close/>
                </a:path>
              </a:pathLst>
            </a:custGeom>
            <a:solidFill>
              <a:srgbClr val="08416C"/>
            </a:solidFill>
            <a:ln>
              <a:noFill/>
            </a:ln>
            <a:effectLst/>
          </p:spPr>
          <p:txBody>
            <a:bodyPr lIns="25394" tIns="25394" rIns="25394" bIns="25394" anchor="ctr"/>
            <a:lstStyle/>
            <a:p>
              <a:endParaRPr lang="id-ID" sz="900"/>
            </a:p>
          </p:txBody>
        </p:sp>
        <p:sp>
          <p:nvSpPr>
            <p:cNvPr id="34" name="AutoShape 8">
              <a:extLst>
                <a:ext uri="{FF2B5EF4-FFF2-40B4-BE49-F238E27FC236}">
                  <a16:creationId xmlns:a16="http://schemas.microsoft.com/office/drawing/2014/main" id="{A9A06F15-DE8E-7042-94A2-0A58902FD57C}"/>
                </a:ext>
              </a:extLst>
            </p:cNvPr>
            <p:cNvSpPr>
              <a:spLocks/>
            </p:cNvSpPr>
            <p:nvPr/>
          </p:nvSpPr>
          <p:spPr bwMode="auto">
            <a:xfrm>
              <a:off x="1636730" y="4396010"/>
              <a:ext cx="2194828" cy="1683914"/>
            </a:xfrm>
            <a:custGeom>
              <a:avLst/>
              <a:gdLst>
                <a:gd name="T0" fmla="*/ 1990605 w 21600"/>
                <a:gd name="T1" fmla="*/ 1523119 h 21600"/>
                <a:gd name="T2" fmla="*/ 1990605 w 21600"/>
                <a:gd name="T3" fmla="*/ 1523119 h 21600"/>
                <a:gd name="T4" fmla="*/ 1990605 w 21600"/>
                <a:gd name="T5" fmla="*/ 1523119 h 21600"/>
                <a:gd name="T6" fmla="*/ 1990605 w 21600"/>
                <a:gd name="T7" fmla="*/ 15231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741" y="0"/>
                  </a:moveTo>
                  <a:lnTo>
                    <a:pt x="0" y="10727"/>
                  </a:lnTo>
                  <a:lnTo>
                    <a:pt x="21599" y="21599"/>
                  </a:lnTo>
                  <a:lnTo>
                    <a:pt x="21599" y="8486"/>
                  </a:lnTo>
                  <a:lnTo>
                    <a:pt x="4741" y="0"/>
                  </a:lnTo>
                  <a:close/>
                </a:path>
              </a:pathLst>
            </a:custGeom>
            <a:solidFill>
              <a:srgbClr val="0F69AD"/>
            </a:solidFill>
            <a:ln>
              <a:noFill/>
            </a:ln>
            <a:effectLst/>
          </p:spPr>
          <p:txBody>
            <a:bodyPr lIns="25394" tIns="25394" rIns="25394" bIns="25394" anchor="ctr"/>
            <a:lstStyle/>
            <a:p>
              <a:endParaRPr lang="id-ID" sz="900"/>
            </a:p>
          </p:txBody>
        </p:sp>
      </p:grpSp>
      <p:grpSp>
        <p:nvGrpSpPr>
          <p:cNvPr id="6" name="Group 5">
            <a:extLst>
              <a:ext uri="{FF2B5EF4-FFF2-40B4-BE49-F238E27FC236}">
                <a16:creationId xmlns:a16="http://schemas.microsoft.com/office/drawing/2014/main" id="{EBFEB6B7-E73B-8A4F-AA42-0A57924CE9A5}"/>
              </a:ext>
            </a:extLst>
          </p:cNvPr>
          <p:cNvGrpSpPr/>
          <p:nvPr/>
        </p:nvGrpSpPr>
        <p:grpSpPr>
          <a:xfrm>
            <a:off x="2550379" y="3198238"/>
            <a:ext cx="3481836" cy="2008308"/>
            <a:chOff x="2218692" y="3037946"/>
            <a:chExt cx="3224858" cy="1808220"/>
          </a:xfrm>
        </p:grpSpPr>
        <p:sp>
          <p:nvSpPr>
            <p:cNvPr id="35" name="AutoShape 13">
              <a:extLst>
                <a:ext uri="{FF2B5EF4-FFF2-40B4-BE49-F238E27FC236}">
                  <a16:creationId xmlns:a16="http://schemas.microsoft.com/office/drawing/2014/main" id="{3F107B8D-8519-6248-907C-A379429A78E5}"/>
                </a:ext>
              </a:extLst>
            </p:cNvPr>
            <p:cNvSpPr>
              <a:spLocks/>
            </p:cNvSpPr>
            <p:nvPr/>
          </p:nvSpPr>
          <p:spPr bwMode="auto">
            <a:xfrm>
              <a:off x="2694841" y="3037946"/>
              <a:ext cx="2273417" cy="808174"/>
            </a:xfrm>
            <a:custGeom>
              <a:avLst/>
              <a:gdLst>
                <a:gd name="T0" fmla="*/ 2104537 w 21600"/>
                <a:gd name="T1" fmla="*/ 731139 h 21600"/>
                <a:gd name="T2" fmla="*/ 2104537 w 21600"/>
                <a:gd name="T3" fmla="*/ 731139 h 21600"/>
                <a:gd name="T4" fmla="*/ 2104537 w 21600"/>
                <a:gd name="T5" fmla="*/ 731139 h 21600"/>
                <a:gd name="T6" fmla="*/ 2104537 w 21600"/>
                <a:gd name="T7" fmla="*/ 73113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0" y="9469"/>
                  </a:lnTo>
                  <a:lnTo>
                    <a:pt x="10800" y="21600"/>
                  </a:lnTo>
                  <a:lnTo>
                    <a:pt x="21600" y="9469"/>
                  </a:lnTo>
                  <a:lnTo>
                    <a:pt x="10800" y="0"/>
                  </a:lnTo>
                  <a:close/>
                </a:path>
              </a:pathLst>
            </a:custGeom>
            <a:solidFill>
              <a:srgbClr val="10626D"/>
            </a:solidFill>
            <a:ln>
              <a:noFill/>
            </a:ln>
            <a:effectLst/>
          </p:spPr>
          <p:txBody>
            <a:bodyPr lIns="25394" tIns="25394" rIns="25394" bIns="25394" anchor="ctr"/>
            <a:lstStyle/>
            <a:p>
              <a:endParaRPr lang="id-ID" sz="900"/>
            </a:p>
          </p:txBody>
        </p:sp>
        <p:sp>
          <p:nvSpPr>
            <p:cNvPr id="36" name="AutoShape 14">
              <a:extLst>
                <a:ext uri="{FF2B5EF4-FFF2-40B4-BE49-F238E27FC236}">
                  <a16:creationId xmlns:a16="http://schemas.microsoft.com/office/drawing/2014/main" id="{8907D78C-D17A-8849-8B41-52929A28AE42}"/>
                </a:ext>
              </a:extLst>
            </p:cNvPr>
            <p:cNvSpPr>
              <a:spLocks/>
            </p:cNvSpPr>
            <p:nvPr/>
          </p:nvSpPr>
          <p:spPr bwMode="auto">
            <a:xfrm>
              <a:off x="3830683" y="3387768"/>
              <a:ext cx="1612867" cy="1458398"/>
            </a:xfrm>
            <a:custGeom>
              <a:avLst/>
              <a:gdLst>
                <a:gd name="T0" fmla="*/ 1463094 w 21600"/>
                <a:gd name="T1" fmla="*/ 1319385 h 21600"/>
                <a:gd name="T2" fmla="*/ 1463094 w 21600"/>
                <a:gd name="T3" fmla="*/ 1319385 h 21600"/>
                <a:gd name="T4" fmla="*/ 1463094 w 21600"/>
                <a:gd name="T5" fmla="*/ 1319385 h 21600"/>
                <a:gd name="T6" fmla="*/ 1463094 w 21600"/>
                <a:gd name="T7" fmla="*/ 13193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151" y="0"/>
                  </a:moveTo>
                  <a:lnTo>
                    <a:pt x="0" y="6467"/>
                  </a:lnTo>
                  <a:lnTo>
                    <a:pt x="0" y="21599"/>
                  </a:lnTo>
                  <a:lnTo>
                    <a:pt x="21599" y="12378"/>
                  </a:lnTo>
                  <a:lnTo>
                    <a:pt x="15151" y="0"/>
                  </a:lnTo>
                  <a:close/>
                </a:path>
              </a:pathLst>
            </a:custGeom>
            <a:solidFill>
              <a:srgbClr val="1992A2"/>
            </a:solidFill>
            <a:ln>
              <a:noFill/>
            </a:ln>
            <a:effectLst/>
          </p:spPr>
          <p:txBody>
            <a:bodyPr lIns="25394" tIns="25394" rIns="25394" bIns="25394" anchor="ctr"/>
            <a:lstStyle/>
            <a:p>
              <a:endParaRPr lang="id-ID" sz="900"/>
            </a:p>
          </p:txBody>
        </p:sp>
        <p:sp>
          <p:nvSpPr>
            <p:cNvPr id="37" name="AutoShape 15">
              <a:extLst>
                <a:ext uri="{FF2B5EF4-FFF2-40B4-BE49-F238E27FC236}">
                  <a16:creationId xmlns:a16="http://schemas.microsoft.com/office/drawing/2014/main" id="{BEB4E5D7-00A1-D04B-A117-C72602309164}"/>
                </a:ext>
              </a:extLst>
            </p:cNvPr>
            <p:cNvSpPr>
              <a:spLocks/>
            </p:cNvSpPr>
            <p:nvPr/>
          </p:nvSpPr>
          <p:spPr bwMode="auto">
            <a:xfrm>
              <a:off x="2218692" y="3387768"/>
              <a:ext cx="1612867" cy="1458398"/>
            </a:xfrm>
            <a:custGeom>
              <a:avLst/>
              <a:gdLst>
                <a:gd name="T0" fmla="*/ 1463094 w 21600"/>
                <a:gd name="T1" fmla="*/ 1319385 h 21600"/>
                <a:gd name="T2" fmla="*/ 1463094 w 21600"/>
                <a:gd name="T3" fmla="*/ 1319385 h 21600"/>
                <a:gd name="T4" fmla="*/ 1463094 w 21600"/>
                <a:gd name="T5" fmla="*/ 1319385 h 21600"/>
                <a:gd name="T6" fmla="*/ 1463094 w 21600"/>
                <a:gd name="T7" fmla="*/ 13193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448" y="0"/>
                  </a:moveTo>
                  <a:lnTo>
                    <a:pt x="0" y="12378"/>
                  </a:lnTo>
                  <a:lnTo>
                    <a:pt x="21599" y="21599"/>
                  </a:lnTo>
                  <a:lnTo>
                    <a:pt x="21599" y="6467"/>
                  </a:lnTo>
                  <a:lnTo>
                    <a:pt x="6448" y="0"/>
                  </a:lnTo>
                  <a:close/>
                </a:path>
              </a:pathLst>
            </a:custGeom>
            <a:solidFill>
              <a:srgbClr val="1FB6C9"/>
            </a:solidFill>
            <a:ln>
              <a:noFill/>
            </a:ln>
            <a:effectLst/>
          </p:spPr>
          <p:txBody>
            <a:bodyPr lIns="25394" tIns="25394" rIns="25394" bIns="25394" anchor="ctr"/>
            <a:lstStyle/>
            <a:p>
              <a:endParaRPr lang="id-ID" sz="900"/>
            </a:p>
          </p:txBody>
        </p:sp>
      </p:grpSp>
      <p:grpSp>
        <p:nvGrpSpPr>
          <p:cNvPr id="7" name="Group 6">
            <a:extLst>
              <a:ext uri="{FF2B5EF4-FFF2-40B4-BE49-F238E27FC236}">
                <a16:creationId xmlns:a16="http://schemas.microsoft.com/office/drawing/2014/main" id="{FA965AF2-4824-C341-886D-325D1D796114}"/>
              </a:ext>
            </a:extLst>
          </p:cNvPr>
          <p:cNvGrpSpPr/>
          <p:nvPr/>
        </p:nvGrpSpPr>
        <p:grpSpPr>
          <a:xfrm>
            <a:off x="3160764" y="2300306"/>
            <a:ext cx="2258740" cy="1574416"/>
            <a:chOff x="2784028" y="2229475"/>
            <a:chExt cx="2092032" cy="1417557"/>
          </a:xfrm>
        </p:grpSpPr>
        <p:sp>
          <p:nvSpPr>
            <p:cNvPr id="38" name="AutoShape 17">
              <a:extLst>
                <a:ext uri="{FF2B5EF4-FFF2-40B4-BE49-F238E27FC236}">
                  <a16:creationId xmlns:a16="http://schemas.microsoft.com/office/drawing/2014/main" id="{91DB1824-6381-1746-ABA7-3BD5B37A7897}"/>
                </a:ext>
              </a:extLst>
            </p:cNvPr>
            <p:cNvSpPr>
              <a:spLocks/>
            </p:cNvSpPr>
            <p:nvPr/>
          </p:nvSpPr>
          <p:spPr bwMode="auto">
            <a:xfrm>
              <a:off x="3243471" y="2229475"/>
              <a:ext cx="1148874" cy="408913"/>
            </a:xfrm>
            <a:custGeom>
              <a:avLst/>
              <a:gdLst>
                <a:gd name="T0" fmla="*/ 1065832 w 21600"/>
                <a:gd name="T1" fmla="*/ 370019 h 21600"/>
                <a:gd name="T2" fmla="*/ 1065832 w 21600"/>
                <a:gd name="T3" fmla="*/ 370019 h 21600"/>
                <a:gd name="T4" fmla="*/ 1065832 w 21600"/>
                <a:gd name="T5" fmla="*/ 370019 h 21600"/>
                <a:gd name="T6" fmla="*/ 1065832 w 21600"/>
                <a:gd name="T7" fmla="*/ 3700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0" y="9469"/>
                  </a:lnTo>
                  <a:lnTo>
                    <a:pt x="10800" y="21600"/>
                  </a:lnTo>
                  <a:lnTo>
                    <a:pt x="21600" y="9469"/>
                  </a:lnTo>
                  <a:lnTo>
                    <a:pt x="10800" y="0"/>
                  </a:lnTo>
                  <a:close/>
                </a:path>
              </a:pathLst>
            </a:custGeom>
            <a:solidFill>
              <a:srgbClr val="2A602B"/>
            </a:solidFill>
            <a:ln>
              <a:noFill/>
            </a:ln>
            <a:effectLst/>
          </p:spPr>
          <p:txBody>
            <a:bodyPr lIns="25394" tIns="25394" rIns="25394" bIns="25394" anchor="ctr"/>
            <a:lstStyle/>
            <a:p>
              <a:endParaRPr lang="id-ID" sz="900"/>
            </a:p>
          </p:txBody>
        </p:sp>
        <p:sp>
          <p:nvSpPr>
            <p:cNvPr id="39" name="AutoShape 18">
              <a:extLst>
                <a:ext uri="{FF2B5EF4-FFF2-40B4-BE49-F238E27FC236}">
                  <a16:creationId xmlns:a16="http://schemas.microsoft.com/office/drawing/2014/main" id="{BD7592A8-4B90-2042-8F4B-D55B82E5DD8B}"/>
                </a:ext>
              </a:extLst>
            </p:cNvPr>
            <p:cNvSpPr>
              <a:spLocks/>
            </p:cNvSpPr>
            <p:nvPr/>
          </p:nvSpPr>
          <p:spPr bwMode="auto">
            <a:xfrm>
              <a:off x="3829402" y="2407130"/>
              <a:ext cx="1046658" cy="1239902"/>
            </a:xfrm>
            <a:custGeom>
              <a:avLst/>
              <a:gdLst>
                <a:gd name="T0" fmla="*/ 949170 w 21600"/>
                <a:gd name="T1" fmla="*/ 1121967 h 21600"/>
                <a:gd name="T2" fmla="*/ 949170 w 21600"/>
                <a:gd name="T3" fmla="*/ 1121967 h 21600"/>
                <a:gd name="T4" fmla="*/ 949170 w 21600"/>
                <a:gd name="T5" fmla="*/ 1121967 h 21600"/>
                <a:gd name="T6" fmla="*/ 949170 w 21600"/>
                <a:gd name="T7" fmla="*/ 112196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661" y="0"/>
                  </a:moveTo>
                  <a:lnTo>
                    <a:pt x="0" y="3801"/>
                  </a:lnTo>
                  <a:lnTo>
                    <a:pt x="0" y="21600"/>
                  </a:lnTo>
                  <a:lnTo>
                    <a:pt x="21600" y="14559"/>
                  </a:lnTo>
                  <a:lnTo>
                    <a:pt x="11661" y="0"/>
                  </a:lnTo>
                  <a:close/>
                </a:path>
              </a:pathLst>
            </a:custGeom>
            <a:solidFill>
              <a:srgbClr val="48A14A"/>
            </a:solidFill>
            <a:ln>
              <a:noFill/>
            </a:ln>
            <a:effectLst/>
          </p:spPr>
          <p:txBody>
            <a:bodyPr lIns="25394" tIns="25394" rIns="25394" bIns="25394" anchor="ctr"/>
            <a:lstStyle/>
            <a:p>
              <a:endParaRPr lang="id-ID" sz="900"/>
            </a:p>
          </p:txBody>
        </p:sp>
        <p:sp>
          <p:nvSpPr>
            <p:cNvPr id="40" name="AutoShape 19">
              <a:extLst>
                <a:ext uri="{FF2B5EF4-FFF2-40B4-BE49-F238E27FC236}">
                  <a16:creationId xmlns:a16="http://schemas.microsoft.com/office/drawing/2014/main" id="{177B25AA-26A1-924D-9311-0E375698649A}"/>
                </a:ext>
              </a:extLst>
            </p:cNvPr>
            <p:cNvSpPr>
              <a:spLocks/>
            </p:cNvSpPr>
            <p:nvPr/>
          </p:nvSpPr>
          <p:spPr bwMode="auto">
            <a:xfrm>
              <a:off x="2784028" y="2404974"/>
              <a:ext cx="1047531" cy="1239902"/>
            </a:xfrm>
            <a:custGeom>
              <a:avLst/>
              <a:gdLst>
                <a:gd name="T0" fmla="*/ 949963 w 21600"/>
                <a:gd name="T1" fmla="*/ 1121967 h 21600"/>
                <a:gd name="T2" fmla="*/ 949963 w 21600"/>
                <a:gd name="T3" fmla="*/ 1121967 h 21600"/>
                <a:gd name="T4" fmla="*/ 949963 w 21600"/>
                <a:gd name="T5" fmla="*/ 1121967 h 21600"/>
                <a:gd name="T6" fmla="*/ 949963 w 21600"/>
                <a:gd name="T7" fmla="*/ 112196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938" y="0"/>
                  </a:moveTo>
                  <a:lnTo>
                    <a:pt x="0" y="14559"/>
                  </a:lnTo>
                  <a:lnTo>
                    <a:pt x="21600" y="21600"/>
                  </a:lnTo>
                  <a:lnTo>
                    <a:pt x="21600" y="3801"/>
                  </a:lnTo>
                  <a:lnTo>
                    <a:pt x="9938" y="0"/>
                  </a:lnTo>
                  <a:close/>
                </a:path>
              </a:pathLst>
            </a:custGeom>
            <a:solidFill>
              <a:srgbClr val="54BA56"/>
            </a:solidFill>
            <a:ln>
              <a:noFill/>
            </a:ln>
            <a:effectLst/>
          </p:spPr>
          <p:txBody>
            <a:bodyPr lIns="25394" tIns="25394" rIns="25394" bIns="25394" anchor="ctr"/>
            <a:lstStyle/>
            <a:p>
              <a:endParaRPr lang="id-ID" sz="900"/>
            </a:p>
          </p:txBody>
        </p:sp>
      </p:grpSp>
      <p:grpSp>
        <p:nvGrpSpPr>
          <p:cNvPr id="8" name="Group 7">
            <a:extLst>
              <a:ext uri="{FF2B5EF4-FFF2-40B4-BE49-F238E27FC236}">
                <a16:creationId xmlns:a16="http://schemas.microsoft.com/office/drawing/2014/main" id="{29C94E66-A70E-4C45-80E2-CB204CD42E85}"/>
              </a:ext>
            </a:extLst>
          </p:cNvPr>
          <p:cNvGrpSpPr/>
          <p:nvPr/>
        </p:nvGrpSpPr>
        <p:grpSpPr>
          <a:xfrm>
            <a:off x="3776817" y="1405628"/>
            <a:ext cx="1028961" cy="1121757"/>
            <a:chOff x="3354612" y="1423934"/>
            <a:chExt cx="953018" cy="1009996"/>
          </a:xfrm>
        </p:grpSpPr>
        <p:sp>
          <p:nvSpPr>
            <p:cNvPr id="41" name="AutoShape 21">
              <a:extLst>
                <a:ext uri="{FF2B5EF4-FFF2-40B4-BE49-F238E27FC236}">
                  <a16:creationId xmlns:a16="http://schemas.microsoft.com/office/drawing/2014/main" id="{66694C84-0C81-E846-9D15-4434FE2A7E0F}"/>
                </a:ext>
              </a:extLst>
            </p:cNvPr>
            <p:cNvSpPr>
              <a:spLocks/>
            </p:cNvSpPr>
            <p:nvPr/>
          </p:nvSpPr>
          <p:spPr bwMode="auto">
            <a:xfrm>
              <a:off x="3830684" y="1423934"/>
              <a:ext cx="476946" cy="1009996"/>
            </a:xfrm>
            <a:custGeom>
              <a:avLst/>
              <a:gdLst>
                <a:gd name="T0" fmla="*/ 432267 w 21600"/>
                <a:gd name="T1" fmla="*/ 913958 h 21600"/>
                <a:gd name="T2" fmla="*/ 432267 w 21600"/>
                <a:gd name="T3" fmla="*/ 913958 h 21600"/>
                <a:gd name="T4" fmla="*/ 432267 w 21600"/>
                <a:gd name="T5" fmla="*/ 913958 h 21600"/>
                <a:gd name="T6" fmla="*/ 432267 w 21600"/>
                <a:gd name="T7" fmla="*/ 91395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600"/>
                  </a:lnTo>
                  <a:lnTo>
                    <a:pt x="21599" y="17667"/>
                  </a:lnTo>
                  <a:lnTo>
                    <a:pt x="0" y="0"/>
                  </a:lnTo>
                  <a:close/>
                </a:path>
              </a:pathLst>
            </a:custGeom>
            <a:solidFill>
              <a:srgbClr val="D36E1D"/>
            </a:solidFill>
            <a:ln>
              <a:noFill/>
            </a:ln>
            <a:effectLst/>
          </p:spPr>
          <p:txBody>
            <a:bodyPr lIns="25394" tIns="25394" rIns="25394" bIns="25394" anchor="ctr"/>
            <a:lstStyle/>
            <a:p>
              <a:endParaRPr lang="id-ID" sz="900" dirty="0"/>
            </a:p>
          </p:txBody>
        </p:sp>
        <p:sp>
          <p:nvSpPr>
            <p:cNvPr id="42" name="AutoShape 22">
              <a:extLst>
                <a:ext uri="{FF2B5EF4-FFF2-40B4-BE49-F238E27FC236}">
                  <a16:creationId xmlns:a16="http://schemas.microsoft.com/office/drawing/2014/main" id="{8709B07A-8971-0A4A-8FF7-BFD92AFEA51E}"/>
                </a:ext>
              </a:extLst>
            </p:cNvPr>
            <p:cNvSpPr>
              <a:spLocks/>
            </p:cNvSpPr>
            <p:nvPr/>
          </p:nvSpPr>
          <p:spPr bwMode="auto">
            <a:xfrm>
              <a:off x="3354612" y="1423934"/>
              <a:ext cx="476072" cy="1009996"/>
            </a:xfrm>
            <a:custGeom>
              <a:avLst/>
              <a:gdLst>
                <a:gd name="T0" fmla="*/ 431474 w 21600"/>
                <a:gd name="T1" fmla="*/ 913958 h 21600"/>
                <a:gd name="T2" fmla="*/ 431474 w 21600"/>
                <a:gd name="T3" fmla="*/ 913958 h 21600"/>
                <a:gd name="T4" fmla="*/ 431474 w 21600"/>
                <a:gd name="T5" fmla="*/ 913958 h 21600"/>
                <a:gd name="T6" fmla="*/ 431474 w 21600"/>
                <a:gd name="T7" fmla="*/ 91395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0" y="17667"/>
                  </a:lnTo>
                  <a:lnTo>
                    <a:pt x="21599" y="21600"/>
                  </a:lnTo>
                  <a:lnTo>
                    <a:pt x="21599" y="0"/>
                  </a:lnTo>
                  <a:close/>
                </a:path>
              </a:pathLst>
            </a:custGeom>
            <a:solidFill>
              <a:srgbClr val="EF7C21"/>
            </a:solidFill>
            <a:ln>
              <a:noFill/>
            </a:ln>
            <a:effectLst/>
          </p:spPr>
          <p:txBody>
            <a:bodyPr lIns="25394" tIns="25394" rIns="25394" bIns="25394" anchor="ctr"/>
            <a:lstStyle/>
            <a:p>
              <a:endParaRPr lang="id-ID" sz="900" dirty="0"/>
            </a:p>
          </p:txBody>
        </p:sp>
      </p:grpSp>
      <p:grpSp>
        <p:nvGrpSpPr>
          <p:cNvPr id="27" name="Group 26">
            <a:extLst>
              <a:ext uri="{FF2B5EF4-FFF2-40B4-BE49-F238E27FC236}">
                <a16:creationId xmlns:a16="http://schemas.microsoft.com/office/drawing/2014/main" id="{1A90D4B4-BAFF-1F4F-93C0-4BFCA459D80F}"/>
              </a:ext>
            </a:extLst>
          </p:cNvPr>
          <p:cNvGrpSpPr/>
          <p:nvPr/>
        </p:nvGrpSpPr>
        <p:grpSpPr>
          <a:xfrm>
            <a:off x="10303417" y="1405628"/>
            <a:ext cx="1079812" cy="917588"/>
            <a:chOff x="10938732" y="1197323"/>
            <a:chExt cx="1079812" cy="914400"/>
          </a:xfrm>
        </p:grpSpPr>
        <p:sp>
          <p:nvSpPr>
            <p:cNvPr id="21" name="Rectangle 20">
              <a:extLst>
                <a:ext uri="{FF2B5EF4-FFF2-40B4-BE49-F238E27FC236}">
                  <a16:creationId xmlns:a16="http://schemas.microsoft.com/office/drawing/2014/main" id="{9E36BE12-6C54-9A4E-AA28-F27A474E8CED}"/>
                </a:ext>
              </a:extLst>
            </p:cNvPr>
            <p:cNvSpPr/>
            <p:nvPr/>
          </p:nvSpPr>
          <p:spPr>
            <a:xfrm>
              <a:off x="10938732" y="1197323"/>
              <a:ext cx="1079812" cy="914400"/>
            </a:xfrm>
            <a:prstGeom prst="rect">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F2275FEA-D973-3C4F-9516-96B9E10B6249}"/>
                </a:ext>
              </a:extLst>
            </p:cNvPr>
            <p:cNvSpPr txBox="1"/>
            <p:nvPr/>
          </p:nvSpPr>
          <p:spPr>
            <a:xfrm>
              <a:off x="11006439" y="1423691"/>
              <a:ext cx="1012105" cy="461665"/>
            </a:xfrm>
            <a:prstGeom prst="rect">
              <a:avLst/>
            </a:prstGeom>
            <a:noFill/>
            <a:ln>
              <a:noFill/>
            </a:ln>
          </p:spPr>
          <p:txBody>
            <a:bodyPr wrap="square" rtlCol="0">
              <a:spAutoFit/>
            </a:bodyPr>
            <a:lstStyle/>
            <a:p>
              <a:pPr algn="ctr"/>
              <a:r>
                <a:rPr lang="en-US" sz="1200" dirty="0">
                  <a:solidFill>
                    <a:schemeClr val="bg1"/>
                  </a:solidFill>
                  <a:latin typeface="Montserrat" pitchFamily="2" charset="77"/>
                  <a:ea typeface="Calibri" charset="0"/>
                  <a:cs typeface="Calibri" charset="0"/>
                </a:rPr>
                <a:t>Business </a:t>
              </a:r>
            </a:p>
            <a:p>
              <a:pPr algn="ctr"/>
              <a:r>
                <a:rPr lang="en-US" sz="1200" dirty="0">
                  <a:solidFill>
                    <a:schemeClr val="bg1"/>
                  </a:solidFill>
                  <a:latin typeface="Montserrat" pitchFamily="2" charset="77"/>
                  <a:ea typeface="Calibri" charset="0"/>
                  <a:cs typeface="Calibri" charset="0"/>
                </a:rPr>
                <a:t>Focus</a:t>
              </a:r>
            </a:p>
          </p:txBody>
        </p:sp>
      </p:grpSp>
      <p:grpSp>
        <p:nvGrpSpPr>
          <p:cNvPr id="26" name="Group 25">
            <a:extLst>
              <a:ext uri="{FF2B5EF4-FFF2-40B4-BE49-F238E27FC236}">
                <a16:creationId xmlns:a16="http://schemas.microsoft.com/office/drawing/2014/main" id="{B3554996-1883-A943-9411-9965135BEFA3}"/>
              </a:ext>
            </a:extLst>
          </p:cNvPr>
          <p:cNvGrpSpPr/>
          <p:nvPr/>
        </p:nvGrpSpPr>
        <p:grpSpPr>
          <a:xfrm>
            <a:off x="10303417" y="2513211"/>
            <a:ext cx="1079812" cy="914400"/>
            <a:chOff x="10938733" y="2452132"/>
            <a:chExt cx="1079812" cy="914400"/>
          </a:xfrm>
        </p:grpSpPr>
        <p:sp>
          <p:nvSpPr>
            <p:cNvPr id="80" name="Rectangle 79">
              <a:extLst>
                <a:ext uri="{FF2B5EF4-FFF2-40B4-BE49-F238E27FC236}">
                  <a16:creationId xmlns:a16="http://schemas.microsoft.com/office/drawing/2014/main" id="{20B9B96E-0435-344A-896B-91AA33EC8A3F}"/>
                </a:ext>
              </a:extLst>
            </p:cNvPr>
            <p:cNvSpPr/>
            <p:nvPr/>
          </p:nvSpPr>
          <p:spPr>
            <a:xfrm>
              <a:off x="10938733" y="2452132"/>
              <a:ext cx="1079812" cy="914400"/>
            </a:xfrm>
            <a:prstGeom prst="rect">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CF08E149-E277-2E48-B347-E74EABF9DE95}"/>
                </a:ext>
              </a:extLst>
            </p:cNvPr>
            <p:cNvSpPr txBox="1"/>
            <p:nvPr/>
          </p:nvSpPr>
          <p:spPr>
            <a:xfrm>
              <a:off x="10952024" y="2676029"/>
              <a:ext cx="1066521" cy="461665"/>
            </a:xfrm>
            <a:prstGeom prst="rect">
              <a:avLst/>
            </a:prstGeom>
            <a:noFill/>
            <a:ln>
              <a:noFill/>
            </a:ln>
          </p:spPr>
          <p:txBody>
            <a:bodyPr wrap="square" rtlCol="0">
              <a:spAutoFit/>
            </a:bodyPr>
            <a:lstStyle/>
            <a:p>
              <a:pPr algn="ctr"/>
              <a:r>
                <a:rPr lang="en-US" sz="1200" dirty="0">
                  <a:solidFill>
                    <a:schemeClr val="bg1"/>
                  </a:solidFill>
                  <a:latin typeface="Montserrat" pitchFamily="2" charset="77"/>
                  <a:ea typeface="Calibri" charset="0"/>
                  <a:cs typeface="Calibri" charset="0"/>
                </a:rPr>
                <a:t>Hardware Focus</a:t>
              </a:r>
            </a:p>
          </p:txBody>
        </p:sp>
      </p:grpSp>
      <p:grpSp>
        <p:nvGrpSpPr>
          <p:cNvPr id="25" name="Group 24">
            <a:extLst>
              <a:ext uri="{FF2B5EF4-FFF2-40B4-BE49-F238E27FC236}">
                <a16:creationId xmlns:a16="http://schemas.microsoft.com/office/drawing/2014/main" id="{FD9F488B-1833-F54C-8FBE-9C6A83C9BB36}"/>
              </a:ext>
            </a:extLst>
          </p:cNvPr>
          <p:cNvGrpSpPr/>
          <p:nvPr/>
        </p:nvGrpSpPr>
        <p:grpSpPr>
          <a:xfrm>
            <a:off x="10299701" y="3591848"/>
            <a:ext cx="1079812" cy="2048964"/>
            <a:chOff x="10938734" y="3655885"/>
            <a:chExt cx="1079812" cy="1957273"/>
          </a:xfrm>
        </p:grpSpPr>
        <p:sp>
          <p:nvSpPr>
            <p:cNvPr id="81" name="Rectangle 80">
              <a:extLst>
                <a:ext uri="{FF2B5EF4-FFF2-40B4-BE49-F238E27FC236}">
                  <a16:creationId xmlns:a16="http://schemas.microsoft.com/office/drawing/2014/main" id="{72AA9FDF-D71B-FB49-B65E-7AF49FF43B87}"/>
                </a:ext>
              </a:extLst>
            </p:cNvPr>
            <p:cNvSpPr/>
            <p:nvPr/>
          </p:nvSpPr>
          <p:spPr>
            <a:xfrm>
              <a:off x="10938734" y="3655885"/>
              <a:ext cx="1079812" cy="1957273"/>
            </a:xfrm>
            <a:prstGeom prst="rect">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EA8984ED-10B8-9446-8083-4FF399CFFF0A}"/>
                </a:ext>
              </a:extLst>
            </p:cNvPr>
            <p:cNvSpPr txBox="1"/>
            <p:nvPr/>
          </p:nvSpPr>
          <p:spPr>
            <a:xfrm>
              <a:off x="10981602" y="4410186"/>
              <a:ext cx="1036943" cy="461665"/>
            </a:xfrm>
            <a:prstGeom prst="rect">
              <a:avLst/>
            </a:prstGeom>
            <a:noFill/>
            <a:ln>
              <a:noFill/>
            </a:ln>
          </p:spPr>
          <p:txBody>
            <a:bodyPr wrap="square" rtlCol="0">
              <a:spAutoFit/>
            </a:bodyPr>
            <a:lstStyle/>
            <a:p>
              <a:pPr algn="ctr"/>
              <a:r>
                <a:rPr lang="en-US" sz="1200" dirty="0">
                  <a:solidFill>
                    <a:schemeClr val="bg1"/>
                  </a:solidFill>
                  <a:latin typeface="Montserrat" pitchFamily="2" charset="77"/>
                  <a:ea typeface="Calibri" charset="0"/>
                  <a:cs typeface="Calibri" charset="0"/>
                </a:rPr>
                <a:t>Data </a:t>
              </a:r>
            </a:p>
            <a:p>
              <a:pPr algn="ctr"/>
              <a:r>
                <a:rPr lang="en-US" sz="1200" dirty="0">
                  <a:solidFill>
                    <a:schemeClr val="bg1"/>
                  </a:solidFill>
                  <a:latin typeface="Montserrat" pitchFamily="2" charset="77"/>
                  <a:ea typeface="Calibri" charset="0"/>
                  <a:cs typeface="Calibri" charset="0"/>
                </a:rPr>
                <a:t>Focus</a:t>
              </a:r>
            </a:p>
          </p:txBody>
        </p:sp>
      </p:grpSp>
      <p:grpSp>
        <p:nvGrpSpPr>
          <p:cNvPr id="75" name="Group 74">
            <a:extLst>
              <a:ext uri="{FF2B5EF4-FFF2-40B4-BE49-F238E27FC236}">
                <a16:creationId xmlns:a16="http://schemas.microsoft.com/office/drawing/2014/main" id="{2E8E1840-15E0-9045-BA6E-B96F4663F757}"/>
              </a:ext>
            </a:extLst>
          </p:cNvPr>
          <p:cNvGrpSpPr/>
          <p:nvPr/>
        </p:nvGrpSpPr>
        <p:grpSpPr>
          <a:xfrm>
            <a:off x="808771" y="1488982"/>
            <a:ext cx="3327289" cy="4327306"/>
            <a:chOff x="808771" y="1488982"/>
            <a:chExt cx="3327289" cy="4327306"/>
          </a:xfrm>
        </p:grpSpPr>
        <p:grpSp>
          <p:nvGrpSpPr>
            <p:cNvPr id="46" name="Group 45">
              <a:extLst>
                <a:ext uri="{FF2B5EF4-FFF2-40B4-BE49-F238E27FC236}">
                  <a16:creationId xmlns:a16="http://schemas.microsoft.com/office/drawing/2014/main" id="{1A5930C0-96E3-A345-9D32-DB4C0CDC3611}"/>
                </a:ext>
              </a:extLst>
            </p:cNvPr>
            <p:cNvGrpSpPr/>
            <p:nvPr/>
          </p:nvGrpSpPr>
          <p:grpSpPr>
            <a:xfrm>
              <a:off x="808771" y="4832015"/>
              <a:ext cx="1091837" cy="722376"/>
              <a:chOff x="388607" y="4541289"/>
              <a:chExt cx="1091837" cy="722376"/>
            </a:xfrm>
          </p:grpSpPr>
          <p:sp>
            <p:nvSpPr>
              <p:cNvPr id="118" name="Rounded Rectangle 117">
                <a:extLst>
                  <a:ext uri="{FF2B5EF4-FFF2-40B4-BE49-F238E27FC236}">
                    <a16:creationId xmlns:a16="http://schemas.microsoft.com/office/drawing/2014/main" id="{19551D5F-ED1E-8A4F-A674-7A3551A7247F}"/>
                  </a:ext>
                </a:extLst>
              </p:cNvPr>
              <p:cNvSpPr/>
              <p:nvPr/>
            </p:nvSpPr>
            <p:spPr>
              <a:xfrm>
                <a:off x="388607" y="4541289"/>
                <a:ext cx="1091837" cy="722376"/>
              </a:xfrm>
              <a:prstGeom prst="roundRect">
                <a:avLst/>
              </a:prstGeom>
              <a:solidFill>
                <a:schemeClr val="bg1"/>
              </a:solidFill>
              <a:ln w="57150">
                <a:noFill/>
              </a:ln>
              <a:effectLst>
                <a:outerShdw blurRad="76200" dir="5400000" sx="103000" sy="103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a:extLst>
                  <a:ext uri="{FF2B5EF4-FFF2-40B4-BE49-F238E27FC236}">
                    <a16:creationId xmlns:a16="http://schemas.microsoft.com/office/drawing/2014/main" id="{00BAA7C2-5FEB-A942-9893-D4C707E9F6B9}"/>
                  </a:ext>
                </a:extLst>
              </p:cNvPr>
              <p:cNvSpPr txBox="1"/>
              <p:nvPr/>
            </p:nvSpPr>
            <p:spPr>
              <a:xfrm>
                <a:off x="388607" y="4670118"/>
                <a:ext cx="1091837" cy="461665"/>
              </a:xfrm>
              <a:prstGeom prst="rect">
                <a:avLst/>
              </a:prstGeom>
              <a:noFill/>
            </p:spPr>
            <p:txBody>
              <a:bodyPr wrap="square" rtlCol="0">
                <a:spAutoFit/>
              </a:bodyPr>
              <a:lstStyle/>
              <a:p>
                <a:pPr algn="ctr"/>
                <a:r>
                  <a:rPr lang="en-US" sz="1200" dirty="0">
                    <a:solidFill>
                      <a:srgbClr val="292929"/>
                    </a:solidFill>
                    <a:latin typeface="Montserrat" pitchFamily="2" charset="77"/>
                  </a:rPr>
                  <a:t>Recovery</a:t>
                </a:r>
              </a:p>
              <a:p>
                <a:pPr algn="ctr"/>
                <a:r>
                  <a:rPr lang="en-US" sz="1200" dirty="0">
                    <a:solidFill>
                      <a:srgbClr val="292929"/>
                    </a:solidFill>
                    <a:latin typeface="Montserrat" pitchFamily="2" charset="77"/>
                  </a:rPr>
                  <a:t>Centric</a:t>
                </a:r>
              </a:p>
            </p:txBody>
          </p:sp>
        </p:grpSp>
        <p:cxnSp>
          <p:nvCxnSpPr>
            <p:cNvPr id="22" name="Straight Connector 21">
              <a:extLst>
                <a:ext uri="{FF2B5EF4-FFF2-40B4-BE49-F238E27FC236}">
                  <a16:creationId xmlns:a16="http://schemas.microsoft.com/office/drawing/2014/main" id="{02F28F99-3380-6446-9EE2-0AEE3C700A80}"/>
                </a:ext>
              </a:extLst>
            </p:cNvPr>
            <p:cNvCxnSpPr>
              <a:cxnSpLocks/>
            </p:cNvCxnSpPr>
            <p:nvPr/>
          </p:nvCxnSpPr>
          <p:spPr>
            <a:xfrm flipV="1">
              <a:off x="2962863" y="1991102"/>
              <a:ext cx="1173197" cy="3649710"/>
            </a:xfrm>
            <a:prstGeom prst="line">
              <a:avLst/>
            </a:prstGeom>
            <a:ln w="120650" cap="sq">
              <a:solidFill>
                <a:schemeClr val="bg1">
                  <a:lumMod val="95000"/>
                </a:schemeClr>
              </a:solidFill>
              <a:prstDash val="sysDot"/>
              <a:miter lim="800000"/>
              <a:headEnd type="none"/>
              <a:tailEnd type="triangle"/>
            </a:ln>
            <a:effectLst>
              <a:outerShdw blurRad="50800" dist="50800" dir="324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546D6FAC-C6A5-C946-9F07-B7F7DA678689}"/>
                </a:ext>
              </a:extLst>
            </p:cNvPr>
            <p:cNvGrpSpPr/>
            <p:nvPr/>
          </p:nvGrpSpPr>
          <p:grpSpPr>
            <a:xfrm>
              <a:off x="2664918" y="1488982"/>
              <a:ext cx="1091837" cy="722376"/>
              <a:chOff x="388607" y="4541289"/>
              <a:chExt cx="1091837" cy="722376"/>
            </a:xfrm>
          </p:grpSpPr>
          <p:sp>
            <p:nvSpPr>
              <p:cNvPr id="83" name="Rounded Rectangle 82">
                <a:extLst>
                  <a:ext uri="{FF2B5EF4-FFF2-40B4-BE49-F238E27FC236}">
                    <a16:creationId xmlns:a16="http://schemas.microsoft.com/office/drawing/2014/main" id="{E0454C37-F1EA-214E-888F-D126E9B9F0EE}"/>
                  </a:ext>
                </a:extLst>
              </p:cNvPr>
              <p:cNvSpPr/>
              <p:nvPr/>
            </p:nvSpPr>
            <p:spPr>
              <a:xfrm>
                <a:off x="388607" y="4541289"/>
                <a:ext cx="1091837" cy="722376"/>
              </a:xfrm>
              <a:prstGeom prst="roundRect">
                <a:avLst/>
              </a:prstGeom>
              <a:solidFill>
                <a:schemeClr val="bg1"/>
              </a:solidFill>
              <a:ln w="57150">
                <a:noFill/>
              </a:ln>
              <a:effectLst>
                <a:outerShdw blurRad="76200" dir="5400000" sx="103000" sy="103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F21DEDD0-4460-AE45-B7A7-2DAB0F4C5F11}"/>
                  </a:ext>
                </a:extLst>
              </p:cNvPr>
              <p:cNvSpPr txBox="1"/>
              <p:nvPr/>
            </p:nvSpPr>
            <p:spPr>
              <a:xfrm>
                <a:off x="388607" y="4670118"/>
                <a:ext cx="1091837" cy="461665"/>
              </a:xfrm>
              <a:prstGeom prst="rect">
                <a:avLst/>
              </a:prstGeom>
              <a:noFill/>
            </p:spPr>
            <p:txBody>
              <a:bodyPr wrap="square" rtlCol="0">
                <a:spAutoFit/>
              </a:bodyPr>
              <a:lstStyle/>
              <a:p>
                <a:pPr algn="ctr"/>
                <a:r>
                  <a:rPr lang="en-US" sz="1200" dirty="0">
                    <a:solidFill>
                      <a:srgbClr val="292929"/>
                    </a:solidFill>
                    <a:latin typeface="Montserrat" pitchFamily="2" charset="77"/>
                  </a:rPr>
                  <a:t>Availability</a:t>
                </a:r>
              </a:p>
              <a:p>
                <a:pPr algn="ctr"/>
                <a:r>
                  <a:rPr lang="en-US" sz="1200" dirty="0">
                    <a:solidFill>
                      <a:srgbClr val="292929"/>
                    </a:solidFill>
                    <a:latin typeface="Montserrat" pitchFamily="2" charset="77"/>
                  </a:rPr>
                  <a:t>Centric</a:t>
                </a:r>
              </a:p>
            </p:txBody>
          </p:sp>
        </p:grpSp>
        <p:sp>
          <p:nvSpPr>
            <p:cNvPr id="62" name="Oval 61">
              <a:extLst>
                <a:ext uri="{FF2B5EF4-FFF2-40B4-BE49-F238E27FC236}">
                  <a16:creationId xmlns:a16="http://schemas.microsoft.com/office/drawing/2014/main" id="{72EDE866-FB3A-2C4D-83F1-9CE4566B7477}"/>
                </a:ext>
              </a:extLst>
            </p:cNvPr>
            <p:cNvSpPr/>
            <p:nvPr/>
          </p:nvSpPr>
          <p:spPr>
            <a:xfrm>
              <a:off x="2838721" y="5617965"/>
              <a:ext cx="198323" cy="1983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762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500"/>
                                  </p:stCondLst>
                                  <p:childTnLst>
                                    <p:set>
                                      <p:cBhvr>
                                        <p:cTn id="11" dur="1" fill="hold">
                                          <p:stCondLst>
                                            <p:cond delay="0"/>
                                          </p:stCondLst>
                                        </p:cTn>
                                        <p:tgtEl>
                                          <p:spTgt spid="68"/>
                                        </p:tgtEl>
                                        <p:attrNameLst>
                                          <p:attrName>style.visibility</p:attrName>
                                        </p:attrNameLst>
                                      </p:cBhvr>
                                      <p:to>
                                        <p:strVal val="visible"/>
                                      </p:to>
                                    </p:set>
                                    <p:animEffect transition="in" filter="wipe(left)">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500"/>
                                  </p:stCondLst>
                                  <p:childTnLst>
                                    <p:set>
                                      <p:cBhvr>
                                        <p:cTn id="21" dur="1" fill="hold">
                                          <p:stCondLst>
                                            <p:cond delay="0"/>
                                          </p:stCondLst>
                                        </p:cTn>
                                        <p:tgtEl>
                                          <p:spTgt spid="72"/>
                                        </p:tgtEl>
                                        <p:attrNameLst>
                                          <p:attrName>style.visibility</p:attrName>
                                        </p:attrNameLst>
                                      </p:cBhvr>
                                      <p:to>
                                        <p:strVal val="visible"/>
                                      </p:to>
                                    </p:set>
                                    <p:animEffect transition="in" filter="wipe(left)">
                                      <p:cBhvr>
                                        <p:cTn id="22" dur="500"/>
                                        <p:tgtEl>
                                          <p:spTgt spid="72"/>
                                        </p:tgtEl>
                                      </p:cBhvr>
                                    </p:animEffect>
                                  </p:childTnLst>
                                </p:cTn>
                              </p:par>
                            </p:childTnLst>
                          </p:cTn>
                        </p:par>
                        <p:par>
                          <p:cTn id="23" fill="hold">
                            <p:stCondLst>
                              <p:cond delay="1000"/>
                            </p:stCondLst>
                            <p:childTnLst>
                              <p:par>
                                <p:cTn id="24" presetID="12" presetClass="entr" presetSubtype="2"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par>
                                <p:cTn id="35" presetID="22" presetClass="entr" presetSubtype="8" fill="hold" nodeType="withEffect">
                                  <p:stCondLst>
                                    <p:cond delay="500"/>
                                  </p:stCondLst>
                                  <p:childTnLst>
                                    <p:set>
                                      <p:cBhvr>
                                        <p:cTn id="36" dur="1" fill="hold">
                                          <p:stCondLst>
                                            <p:cond delay="0"/>
                                          </p:stCondLst>
                                        </p:cTn>
                                        <p:tgtEl>
                                          <p:spTgt spid="73"/>
                                        </p:tgtEl>
                                        <p:attrNameLst>
                                          <p:attrName>style.visibility</p:attrName>
                                        </p:attrNameLst>
                                      </p:cBhvr>
                                      <p:to>
                                        <p:strVal val="visible"/>
                                      </p:to>
                                    </p:set>
                                    <p:animEffect transition="in" filter="wipe(left)">
                                      <p:cBhvr>
                                        <p:cTn id="37" dur="500"/>
                                        <p:tgtEl>
                                          <p:spTgt spid="73"/>
                                        </p:tgtEl>
                                      </p:cBhvr>
                                    </p:animEffect>
                                  </p:childTnLst>
                                </p:cTn>
                              </p:par>
                            </p:childTnLst>
                          </p:cTn>
                        </p:par>
                        <p:par>
                          <p:cTn id="38" fill="hold">
                            <p:stCondLst>
                              <p:cond delay="1000"/>
                            </p:stCondLst>
                            <p:childTnLst>
                              <p:par>
                                <p:cTn id="39" presetID="12" presetClass="entr" presetSubtype="2"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p:tgtEl>
                                          <p:spTgt spid="26"/>
                                        </p:tgtEl>
                                        <p:attrNameLst>
                                          <p:attrName>ppt_x</p:attrName>
                                        </p:attrNameLst>
                                      </p:cBhvr>
                                      <p:tavLst>
                                        <p:tav tm="0">
                                          <p:val>
                                            <p:strVal val="#ppt_x+#ppt_w*1.125000"/>
                                          </p:val>
                                        </p:tav>
                                        <p:tav tm="100000">
                                          <p:val>
                                            <p:strVal val="#ppt_x"/>
                                          </p:val>
                                        </p:tav>
                                      </p:tavLst>
                                    </p:anim>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22" presetClass="entr" presetSubtype="8" fill="hold" nodeType="withEffect">
                                  <p:stCondLst>
                                    <p:cond delay="500"/>
                                  </p:stCondLst>
                                  <p:childTnLst>
                                    <p:set>
                                      <p:cBhvr>
                                        <p:cTn id="51" dur="1" fill="hold">
                                          <p:stCondLst>
                                            <p:cond delay="0"/>
                                          </p:stCondLst>
                                        </p:cTn>
                                        <p:tgtEl>
                                          <p:spTgt spid="74"/>
                                        </p:tgtEl>
                                        <p:attrNameLst>
                                          <p:attrName>style.visibility</p:attrName>
                                        </p:attrNameLst>
                                      </p:cBhvr>
                                      <p:to>
                                        <p:strVal val="visible"/>
                                      </p:to>
                                    </p:set>
                                    <p:animEffect transition="in" filter="wipe(left)">
                                      <p:cBhvr>
                                        <p:cTn id="52" dur="500"/>
                                        <p:tgtEl>
                                          <p:spTgt spid="74"/>
                                        </p:tgtEl>
                                      </p:cBhvr>
                                    </p:animEffect>
                                  </p:childTnLst>
                                </p:cTn>
                              </p:par>
                            </p:childTnLst>
                          </p:cTn>
                        </p:par>
                        <p:par>
                          <p:cTn id="53" fill="hold">
                            <p:stCondLst>
                              <p:cond delay="1000"/>
                            </p:stCondLst>
                            <p:childTnLst>
                              <p:par>
                                <p:cTn id="54" presetID="12" presetClass="entr" presetSubtype="2"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p:tgtEl>
                                          <p:spTgt spid="27"/>
                                        </p:tgtEl>
                                        <p:attrNameLst>
                                          <p:attrName>ppt_x</p:attrName>
                                        </p:attrNameLst>
                                      </p:cBhvr>
                                      <p:tavLst>
                                        <p:tav tm="0">
                                          <p:val>
                                            <p:strVal val="#ppt_x+#ppt_w*1.125000"/>
                                          </p:val>
                                        </p:tav>
                                        <p:tav tm="100000">
                                          <p:val>
                                            <p:strVal val="#ppt_x"/>
                                          </p:val>
                                        </p:tav>
                                      </p:tavLst>
                                    </p:anim>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down)">
                                      <p:cBhvr>
                                        <p:cTn id="6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BE1B3E-03FD-EB45-91E6-9812768C012A}"/>
              </a:ext>
            </a:extLst>
          </p:cNvPr>
          <p:cNvSpPr txBox="1"/>
          <p:nvPr/>
        </p:nvSpPr>
        <p:spPr>
          <a:xfrm>
            <a:off x="228600" y="428968"/>
            <a:ext cx="1166086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rPr>
              <a:t>THE AVAILABILITY ECOSYSTEM</a:t>
            </a:r>
          </a:p>
        </p:txBody>
      </p:sp>
      <p:grpSp>
        <p:nvGrpSpPr>
          <p:cNvPr id="54" name="Group 53">
            <a:extLst>
              <a:ext uri="{FF2B5EF4-FFF2-40B4-BE49-F238E27FC236}">
                <a16:creationId xmlns:a16="http://schemas.microsoft.com/office/drawing/2014/main" id="{4DBF0399-F80C-4144-B9F8-BB1AC29A0041}"/>
              </a:ext>
            </a:extLst>
          </p:cNvPr>
          <p:cNvGrpSpPr/>
          <p:nvPr/>
        </p:nvGrpSpPr>
        <p:grpSpPr>
          <a:xfrm rot="1800000">
            <a:off x="4038387" y="1656917"/>
            <a:ext cx="4097391" cy="4282150"/>
            <a:chOff x="3600237" y="1728988"/>
            <a:chExt cx="4097391" cy="4282150"/>
          </a:xfrm>
        </p:grpSpPr>
        <p:sp>
          <p:nvSpPr>
            <p:cNvPr id="37" name="Oval 36">
              <a:extLst>
                <a:ext uri="{FF2B5EF4-FFF2-40B4-BE49-F238E27FC236}">
                  <a16:creationId xmlns:a16="http://schemas.microsoft.com/office/drawing/2014/main" id="{27E3DECF-0FF3-B545-ADA0-F07674974B76}"/>
                </a:ext>
              </a:extLst>
            </p:cNvPr>
            <p:cNvSpPr/>
            <p:nvPr/>
          </p:nvSpPr>
          <p:spPr>
            <a:xfrm>
              <a:off x="3600237" y="1820175"/>
              <a:ext cx="4097391" cy="4097389"/>
            </a:xfrm>
            <a:prstGeom prst="ellipse">
              <a:avLst/>
            </a:prstGeom>
            <a:noFill/>
            <a:ln w="38100" cap="rnd">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dirty="0">
                <a:latin typeface="Lato Light" panose="020F0502020204030203" pitchFamily="34" charset="0"/>
              </a:endParaRPr>
            </a:p>
          </p:txBody>
        </p:sp>
        <p:sp>
          <p:nvSpPr>
            <p:cNvPr id="38" name="Oval 37">
              <a:extLst>
                <a:ext uri="{FF2B5EF4-FFF2-40B4-BE49-F238E27FC236}">
                  <a16:creationId xmlns:a16="http://schemas.microsoft.com/office/drawing/2014/main" id="{F199A854-18E4-6848-86CB-F148A22F592A}"/>
                </a:ext>
              </a:extLst>
            </p:cNvPr>
            <p:cNvSpPr/>
            <p:nvPr/>
          </p:nvSpPr>
          <p:spPr>
            <a:xfrm>
              <a:off x="3751517" y="4782380"/>
              <a:ext cx="211193" cy="211191"/>
            </a:xfrm>
            <a:prstGeom prst="ellipse">
              <a:avLst/>
            </a:prstGeom>
            <a:solidFill>
              <a:srgbClr val="1FB6C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dirty="0">
                <a:latin typeface="Lato Light" panose="020F0502020204030203" pitchFamily="34" charset="0"/>
              </a:endParaRPr>
            </a:p>
          </p:txBody>
        </p:sp>
        <p:sp>
          <p:nvSpPr>
            <p:cNvPr id="39" name="Oval 38">
              <a:extLst>
                <a:ext uri="{FF2B5EF4-FFF2-40B4-BE49-F238E27FC236}">
                  <a16:creationId xmlns:a16="http://schemas.microsoft.com/office/drawing/2014/main" id="{FF19667A-2314-A947-A60B-7619D29DAFFF}"/>
                </a:ext>
              </a:extLst>
            </p:cNvPr>
            <p:cNvSpPr/>
            <p:nvPr/>
          </p:nvSpPr>
          <p:spPr>
            <a:xfrm>
              <a:off x="5551193" y="5799947"/>
              <a:ext cx="211193" cy="211191"/>
            </a:xfrm>
            <a:prstGeom prst="ellipse">
              <a:avLst/>
            </a:prstGeom>
            <a:solidFill>
              <a:srgbClr val="29292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dirty="0">
                <a:latin typeface="Lato Light" panose="020F0502020204030203" pitchFamily="34" charset="0"/>
              </a:endParaRPr>
            </a:p>
          </p:txBody>
        </p:sp>
        <p:sp>
          <p:nvSpPr>
            <p:cNvPr id="65" name="Oval 64">
              <a:extLst>
                <a:ext uri="{FF2B5EF4-FFF2-40B4-BE49-F238E27FC236}">
                  <a16:creationId xmlns:a16="http://schemas.microsoft.com/office/drawing/2014/main" id="{192579FA-8285-A945-98C8-6034F7985DAC}"/>
                </a:ext>
              </a:extLst>
            </p:cNvPr>
            <p:cNvSpPr/>
            <p:nvPr/>
          </p:nvSpPr>
          <p:spPr>
            <a:xfrm>
              <a:off x="7349569" y="4769404"/>
              <a:ext cx="211193" cy="211191"/>
            </a:xfrm>
            <a:prstGeom prst="ellipse">
              <a:avLst/>
            </a:prstGeom>
            <a:solidFill>
              <a:srgbClr val="D0323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dirty="0">
                <a:latin typeface="Lato Light" panose="020F0502020204030203" pitchFamily="34" charset="0"/>
              </a:endParaRPr>
            </a:p>
          </p:txBody>
        </p:sp>
        <p:sp>
          <p:nvSpPr>
            <p:cNvPr id="69" name="Oval 68">
              <a:extLst>
                <a:ext uri="{FF2B5EF4-FFF2-40B4-BE49-F238E27FC236}">
                  <a16:creationId xmlns:a16="http://schemas.microsoft.com/office/drawing/2014/main" id="{7F7EAAB1-21A5-494F-A01E-DA941AAA3C83}"/>
                </a:ext>
              </a:extLst>
            </p:cNvPr>
            <p:cNvSpPr/>
            <p:nvPr/>
          </p:nvSpPr>
          <p:spPr>
            <a:xfrm>
              <a:off x="5551193" y="1728988"/>
              <a:ext cx="211193" cy="211191"/>
            </a:xfrm>
            <a:prstGeom prst="ellipse">
              <a:avLst/>
            </a:prstGeom>
            <a:solidFill>
              <a:srgbClr val="233747"/>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dirty="0">
                <a:latin typeface="Lato Light" panose="020F0502020204030203" pitchFamily="34" charset="0"/>
              </a:endParaRPr>
            </a:p>
          </p:txBody>
        </p:sp>
        <p:sp>
          <p:nvSpPr>
            <p:cNvPr id="70" name="Oval 69">
              <a:extLst>
                <a:ext uri="{FF2B5EF4-FFF2-40B4-BE49-F238E27FC236}">
                  <a16:creationId xmlns:a16="http://schemas.microsoft.com/office/drawing/2014/main" id="{2E8DEEE2-9122-CC49-8047-65949AB0C4F0}"/>
                </a:ext>
              </a:extLst>
            </p:cNvPr>
            <p:cNvSpPr/>
            <p:nvPr/>
          </p:nvSpPr>
          <p:spPr>
            <a:xfrm>
              <a:off x="7316575" y="2720617"/>
              <a:ext cx="211193" cy="211191"/>
            </a:xfrm>
            <a:prstGeom prst="ellipse">
              <a:avLst/>
            </a:prstGeom>
            <a:solidFill>
              <a:srgbClr val="0F69AD"/>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dirty="0">
                <a:latin typeface="Lato Light" panose="020F0502020204030203" pitchFamily="34" charset="0"/>
              </a:endParaRPr>
            </a:p>
          </p:txBody>
        </p:sp>
        <p:sp>
          <p:nvSpPr>
            <p:cNvPr id="71" name="Oval 70">
              <a:extLst>
                <a:ext uri="{FF2B5EF4-FFF2-40B4-BE49-F238E27FC236}">
                  <a16:creationId xmlns:a16="http://schemas.microsoft.com/office/drawing/2014/main" id="{433D990F-F325-AD43-B520-EA6346A32C5F}"/>
                </a:ext>
              </a:extLst>
            </p:cNvPr>
            <p:cNvSpPr/>
            <p:nvPr/>
          </p:nvSpPr>
          <p:spPr>
            <a:xfrm>
              <a:off x="3779798" y="2726991"/>
              <a:ext cx="211193" cy="211191"/>
            </a:xfrm>
            <a:prstGeom prst="ellipse">
              <a:avLst/>
            </a:prstGeom>
            <a:solidFill>
              <a:srgbClr val="54BA56"/>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dirty="0">
                <a:latin typeface="Lato Light" panose="020F0502020204030203" pitchFamily="34" charset="0"/>
              </a:endParaRPr>
            </a:p>
          </p:txBody>
        </p:sp>
      </p:grpSp>
      <p:grpSp>
        <p:nvGrpSpPr>
          <p:cNvPr id="14" name="Group 13">
            <a:extLst>
              <a:ext uri="{FF2B5EF4-FFF2-40B4-BE49-F238E27FC236}">
                <a16:creationId xmlns:a16="http://schemas.microsoft.com/office/drawing/2014/main" id="{F51C6804-9BB1-CA41-A5DA-0CC4801A29E3}"/>
              </a:ext>
            </a:extLst>
          </p:cNvPr>
          <p:cNvGrpSpPr/>
          <p:nvPr/>
        </p:nvGrpSpPr>
        <p:grpSpPr>
          <a:xfrm rot="1800000">
            <a:off x="4612095" y="2139263"/>
            <a:ext cx="2965911" cy="3289858"/>
            <a:chOff x="4647183" y="2139528"/>
            <a:chExt cx="2965911" cy="3289858"/>
          </a:xfrm>
          <a:solidFill>
            <a:srgbClr val="54BA56"/>
          </a:solidFill>
        </p:grpSpPr>
        <p:sp>
          <p:nvSpPr>
            <p:cNvPr id="76" name="Up Arrow 75">
              <a:extLst>
                <a:ext uri="{FF2B5EF4-FFF2-40B4-BE49-F238E27FC236}">
                  <a16:creationId xmlns:a16="http://schemas.microsoft.com/office/drawing/2014/main" id="{DEC9BE2E-FFC6-BD48-92E7-12BC3DCEF6D1}"/>
                </a:ext>
              </a:extLst>
            </p:cNvPr>
            <p:cNvSpPr/>
            <p:nvPr/>
          </p:nvSpPr>
          <p:spPr>
            <a:xfrm flipV="1">
              <a:off x="5848380" y="4710343"/>
              <a:ext cx="544286" cy="719043"/>
            </a:xfrm>
            <a:prstGeom prst="upArrow">
              <a:avLst/>
            </a:prstGeom>
            <a:solidFill>
              <a:srgbClr val="29292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Up Arrow 74">
              <a:extLst>
                <a:ext uri="{FF2B5EF4-FFF2-40B4-BE49-F238E27FC236}">
                  <a16:creationId xmlns:a16="http://schemas.microsoft.com/office/drawing/2014/main" id="{F201694B-1510-4F4A-BE9C-50DFE41D07D1}"/>
                </a:ext>
              </a:extLst>
            </p:cNvPr>
            <p:cNvSpPr/>
            <p:nvPr/>
          </p:nvSpPr>
          <p:spPr>
            <a:xfrm>
              <a:off x="5867612" y="2139528"/>
              <a:ext cx="544286" cy="719043"/>
            </a:xfrm>
            <a:prstGeom prst="upArrow">
              <a:avLst/>
            </a:prstGeom>
            <a:solidFill>
              <a:srgbClr val="23374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Up Arrow 73">
              <a:extLst>
                <a:ext uri="{FF2B5EF4-FFF2-40B4-BE49-F238E27FC236}">
                  <a16:creationId xmlns:a16="http://schemas.microsoft.com/office/drawing/2014/main" id="{BDE5172D-32A0-1349-8143-2AB08377A47A}"/>
                </a:ext>
              </a:extLst>
            </p:cNvPr>
            <p:cNvSpPr/>
            <p:nvPr/>
          </p:nvSpPr>
          <p:spPr>
            <a:xfrm rot="3500795" flipV="1">
              <a:off x="4734562" y="4077646"/>
              <a:ext cx="544286" cy="719043"/>
            </a:xfrm>
            <a:prstGeom prst="upArrow">
              <a:avLst/>
            </a:prstGeom>
            <a:solidFill>
              <a:srgbClr val="1FB6C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Up Arrow 72">
              <a:extLst>
                <a:ext uri="{FF2B5EF4-FFF2-40B4-BE49-F238E27FC236}">
                  <a16:creationId xmlns:a16="http://schemas.microsoft.com/office/drawing/2014/main" id="{957582F6-D90C-8B40-8E6C-74D1A19F643C}"/>
                </a:ext>
              </a:extLst>
            </p:cNvPr>
            <p:cNvSpPr/>
            <p:nvPr/>
          </p:nvSpPr>
          <p:spPr>
            <a:xfrm rot="3500795" flipH="1">
              <a:off x="6947843" y="2791616"/>
              <a:ext cx="544286" cy="719043"/>
            </a:xfrm>
            <a:prstGeom prst="upArrow">
              <a:avLst/>
            </a:prstGeom>
            <a:solidFill>
              <a:srgbClr val="0F69A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Up Arrow 71">
              <a:extLst>
                <a:ext uri="{FF2B5EF4-FFF2-40B4-BE49-F238E27FC236}">
                  <a16:creationId xmlns:a16="http://schemas.microsoft.com/office/drawing/2014/main" id="{483FBD16-09F8-DA4D-9F0F-6A1F74C18CAD}"/>
                </a:ext>
              </a:extLst>
            </p:cNvPr>
            <p:cNvSpPr/>
            <p:nvPr/>
          </p:nvSpPr>
          <p:spPr>
            <a:xfrm rot="18099205" flipH="1" flipV="1">
              <a:off x="6981430" y="4058255"/>
              <a:ext cx="544286" cy="719043"/>
            </a:xfrm>
            <a:prstGeom prst="upArrow">
              <a:avLst/>
            </a:prstGeom>
            <a:solidFill>
              <a:srgbClr val="D0323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Up Arrow 4">
              <a:extLst>
                <a:ext uri="{FF2B5EF4-FFF2-40B4-BE49-F238E27FC236}">
                  <a16:creationId xmlns:a16="http://schemas.microsoft.com/office/drawing/2014/main" id="{3D0DC19E-47CE-F348-834D-D01AF2968D7D}"/>
                </a:ext>
              </a:extLst>
            </p:cNvPr>
            <p:cNvSpPr/>
            <p:nvPr/>
          </p:nvSpPr>
          <p:spPr>
            <a:xfrm rot="18099205">
              <a:off x="4734562" y="2791616"/>
              <a:ext cx="544286" cy="719043"/>
            </a:xfrm>
            <a:prstGeom prst="upArrow">
              <a:avLst/>
            </a:prstGeom>
            <a:solidFill>
              <a:srgbClr val="54BA5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Oval 3">
            <a:extLst>
              <a:ext uri="{FF2B5EF4-FFF2-40B4-BE49-F238E27FC236}">
                <a16:creationId xmlns:a16="http://schemas.microsoft.com/office/drawing/2014/main" id="{06ECAA6B-75A9-BD48-80A8-9E7E6DA95C52}"/>
              </a:ext>
            </a:extLst>
          </p:cNvPr>
          <p:cNvSpPr/>
          <p:nvPr/>
        </p:nvSpPr>
        <p:spPr>
          <a:xfrm rot="20714900">
            <a:off x="5096482" y="2807392"/>
            <a:ext cx="1981200" cy="1981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0401239-BA32-7D45-8994-621D34AB33DE}"/>
              </a:ext>
            </a:extLst>
          </p:cNvPr>
          <p:cNvGrpSpPr/>
          <p:nvPr/>
        </p:nvGrpSpPr>
        <p:grpSpPr>
          <a:xfrm>
            <a:off x="8546231" y="1220611"/>
            <a:ext cx="2980267" cy="966124"/>
            <a:chOff x="8546231" y="1748104"/>
            <a:chExt cx="2980267" cy="966124"/>
          </a:xfrm>
        </p:grpSpPr>
        <p:grpSp>
          <p:nvGrpSpPr>
            <p:cNvPr id="10" name="Group 9">
              <a:extLst>
                <a:ext uri="{FF2B5EF4-FFF2-40B4-BE49-F238E27FC236}">
                  <a16:creationId xmlns:a16="http://schemas.microsoft.com/office/drawing/2014/main" id="{562DB3DE-4EFC-E64C-8EB8-C3F0CF3A1239}"/>
                </a:ext>
              </a:extLst>
            </p:cNvPr>
            <p:cNvGrpSpPr/>
            <p:nvPr/>
          </p:nvGrpSpPr>
          <p:grpSpPr>
            <a:xfrm>
              <a:off x="8546231" y="1748104"/>
              <a:ext cx="2980267" cy="966124"/>
              <a:chOff x="8745139" y="1820175"/>
              <a:chExt cx="2980267" cy="966124"/>
            </a:xfrm>
          </p:grpSpPr>
          <p:sp>
            <p:nvSpPr>
              <p:cNvPr id="59" name="Rectangle 58">
                <a:extLst>
                  <a:ext uri="{FF2B5EF4-FFF2-40B4-BE49-F238E27FC236}">
                    <a16:creationId xmlns:a16="http://schemas.microsoft.com/office/drawing/2014/main" id="{E0812114-D55E-D94F-A53F-EC2327194C00}"/>
                  </a:ext>
                </a:extLst>
              </p:cNvPr>
              <p:cNvSpPr/>
              <p:nvPr/>
            </p:nvSpPr>
            <p:spPr>
              <a:xfrm>
                <a:off x="9762863" y="1820175"/>
                <a:ext cx="1962543" cy="9661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E7C0D33-37F2-1043-A3D5-5009C06C96DD}"/>
                  </a:ext>
                </a:extLst>
              </p:cNvPr>
              <p:cNvSpPr/>
              <p:nvPr/>
            </p:nvSpPr>
            <p:spPr>
              <a:xfrm>
                <a:off x="8745139" y="1820175"/>
                <a:ext cx="1017724" cy="966124"/>
              </a:xfrm>
              <a:prstGeom prst="rect">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A7E62A89-F4CB-EB4B-8F43-5E3965773AB8}"/>
                  </a:ext>
                </a:extLst>
              </p:cNvPr>
              <p:cNvSpPr txBox="1"/>
              <p:nvPr/>
            </p:nvSpPr>
            <p:spPr>
              <a:xfrm>
                <a:off x="9999169" y="2149348"/>
                <a:ext cx="1569554" cy="307777"/>
              </a:xfrm>
              <a:prstGeom prst="rect">
                <a:avLst/>
              </a:prstGeom>
              <a:noFill/>
            </p:spPr>
            <p:txBody>
              <a:bodyPr wrap="square" rtlCol="0" anchor="t" anchorCtr="0">
                <a:spAutoFit/>
              </a:bodyPr>
              <a:lstStyle/>
              <a:p>
                <a:r>
                  <a:rPr lang="en-US" sz="1400" b="1" dirty="0">
                    <a:solidFill>
                      <a:srgbClr val="292929"/>
                    </a:solidFill>
                    <a:latin typeface="Montserrat" pitchFamily="2" charset="77"/>
                    <a:ea typeface="League Spartan" charset="0"/>
                    <a:cs typeface="Poppins" pitchFamily="2" charset="77"/>
                  </a:rPr>
                  <a:t>Applications</a:t>
                </a:r>
              </a:p>
            </p:txBody>
          </p:sp>
        </p:grpSp>
        <p:pic>
          <p:nvPicPr>
            <p:cNvPr id="61" name="Graphic 60">
              <a:extLst>
                <a:ext uri="{FF2B5EF4-FFF2-40B4-BE49-F238E27FC236}">
                  <a16:creationId xmlns:a16="http://schemas.microsoft.com/office/drawing/2014/main" id="{C043715C-4BA1-2143-8933-F832829F5C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89333" y="1865404"/>
              <a:ext cx="731520" cy="731520"/>
            </a:xfrm>
            <a:prstGeom prst="rect">
              <a:avLst/>
            </a:prstGeom>
          </p:spPr>
        </p:pic>
      </p:grpSp>
      <p:grpSp>
        <p:nvGrpSpPr>
          <p:cNvPr id="18" name="Group 17">
            <a:extLst>
              <a:ext uri="{FF2B5EF4-FFF2-40B4-BE49-F238E27FC236}">
                <a16:creationId xmlns:a16="http://schemas.microsoft.com/office/drawing/2014/main" id="{415FDCC7-0BF0-1E47-9957-EA167AB67D5F}"/>
              </a:ext>
            </a:extLst>
          </p:cNvPr>
          <p:cNvGrpSpPr/>
          <p:nvPr/>
        </p:nvGrpSpPr>
        <p:grpSpPr>
          <a:xfrm>
            <a:off x="605348" y="3203457"/>
            <a:ext cx="2980266" cy="966124"/>
            <a:chOff x="665502" y="4339017"/>
            <a:chExt cx="2980266" cy="966124"/>
          </a:xfrm>
        </p:grpSpPr>
        <p:grpSp>
          <p:nvGrpSpPr>
            <p:cNvPr id="12" name="Group 11">
              <a:extLst>
                <a:ext uri="{FF2B5EF4-FFF2-40B4-BE49-F238E27FC236}">
                  <a16:creationId xmlns:a16="http://schemas.microsoft.com/office/drawing/2014/main" id="{F7650450-C922-964F-8DDB-73C8CA4C214A}"/>
                </a:ext>
              </a:extLst>
            </p:cNvPr>
            <p:cNvGrpSpPr/>
            <p:nvPr/>
          </p:nvGrpSpPr>
          <p:grpSpPr>
            <a:xfrm>
              <a:off x="665502" y="4339017"/>
              <a:ext cx="2980266" cy="966124"/>
              <a:chOff x="646690" y="4411088"/>
              <a:chExt cx="2980266" cy="966124"/>
            </a:xfrm>
          </p:grpSpPr>
          <p:sp>
            <p:nvSpPr>
              <p:cNvPr id="56" name="Rectangle 55">
                <a:extLst>
                  <a:ext uri="{FF2B5EF4-FFF2-40B4-BE49-F238E27FC236}">
                    <a16:creationId xmlns:a16="http://schemas.microsoft.com/office/drawing/2014/main" id="{A5ACA6D8-EFE3-1B4B-8856-2D02AB06B801}"/>
                  </a:ext>
                </a:extLst>
              </p:cNvPr>
              <p:cNvSpPr/>
              <p:nvPr/>
            </p:nvSpPr>
            <p:spPr>
              <a:xfrm>
                <a:off x="1664414" y="4412904"/>
                <a:ext cx="1962542" cy="964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CA30B1B-A1B2-0840-9153-625612DFB30D}"/>
                  </a:ext>
                </a:extLst>
              </p:cNvPr>
              <p:cNvSpPr txBox="1"/>
              <p:nvPr/>
            </p:nvSpPr>
            <p:spPr>
              <a:xfrm>
                <a:off x="1926763" y="4737763"/>
                <a:ext cx="1540442" cy="307777"/>
              </a:xfrm>
              <a:prstGeom prst="rect">
                <a:avLst/>
              </a:prstGeom>
              <a:noFill/>
            </p:spPr>
            <p:txBody>
              <a:bodyPr wrap="square" rtlCol="0" anchor="t" anchorCtr="0">
                <a:spAutoFit/>
              </a:bodyPr>
              <a:lstStyle/>
              <a:p>
                <a:r>
                  <a:rPr lang="en-US" sz="1400" b="1" dirty="0">
                    <a:solidFill>
                      <a:srgbClr val="292929"/>
                    </a:solidFill>
                    <a:latin typeface="Montserrat" pitchFamily="2" charset="77"/>
                    <a:ea typeface="League Spartan" charset="0"/>
                    <a:cs typeface="Poppins" pitchFamily="2" charset="77"/>
                  </a:rPr>
                  <a:t>Hardware</a:t>
                </a:r>
              </a:p>
            </p:txBody>
          </p:sp>
          <p:sp>
            <p:nvSpPr>
              <p:cNvPr id="44" name="Rectangle 43">
                <a:extLst>
                  <a:ext uri="{FF2B5EF4-FFF2-40B4-BE49-F238E27FC236}">
                    <a16:creationId xmlns:a16="http://schemas.microsoft.com/office/drawing/2014/main" id="{F5F782EF-7869-EF45-BA24-FF156B0EBD89}"/>
                  </a:ext>
                </a:extLst>
              </p:cNvPr>
              <p:cNvSpPr/>
              <p:nvPr/>
            </p:nvSpPr>
            <p:spPr>
              <a:xfrm>
                <a:off x="646690" y="4411088"/>
                <a:ext cx="1017724" cy="966124"/>
              </a:xfrm>
              <a:prstGeom prst="rect">
                <a:avLst/>
              </a:prstGeom>
              <a:solidFill>
                <a:srgbClr val="1FB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6" name="Graphic 65">
              <a:extLst>
                <a:ext uri="{FF2B5EF4-FFF2-40B4-BE49-F238E27FC236}">
                  <a16:creationId xmlns:a16="http://schemas.microsoft.com/office/drawing/2014/main" id="{892AB125-926D-FD40-9361-8B15D9BAD4E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7612" y="4437169"/>
              <a:ext cx="731520" cy="731520"/>
            </a:xfrm>
            <a:prstGeom prst="rect">
              <a:avLst/>
            </a:prstGeom>
          </p:spPr>
        </p:pic>
      </p:grpSp>
      <p:grpSp>
        <p:nvGrpSpPr>
          <p:cNvPr id="21" name="Group 20">
            <a:extLst>
              <a:ext uri="{FF2B5EF4-FFF2-40B4-BE49-F238E27FC236}">
                <a16:creationId xmlns:a16="http://schemas.microsoft.com/office/drawing/2014/main" id="{409A4749-283F-D446-BF7B-E1A9CA2AD1EE}"/>
              </a:ext>
            </a:extLst>
          </p:cNvPr>
          <p:cNvGrpSpPr/>
          <p:nvPr/>
        </p:nvGrpSpPr>
        <p:grpSpPr>
          <a:xfrm>
            <a:off x="8546231" y="3205129"/>
            <a:ext cx="2980267" cy="966124"/>
            <a:chOff x="8546231" y="4339017"/>
            <a:chExt cx="2980267" cy="966124"/>
          </a:xfrm>
        </p:grpSpPr>
        <p:grpSp>
          <p:nvGrpSpPr>
            <p:cNvPr id="9" name="Group 8">
              <a:extLst>
                <a:ext uri="{FF2B5EF4-FFF2-40B4-BE49-F238E27FC236}">
                  <a16:creationId xmlns:a16="http://schemas.microsoft.com/office/drawing/2014/main" id="{49CA9881-F98D-DB40-A2FE-4EC94705F883}"/>
                </a:ext>
              </a:extLst>
            </p:cNvPr>
            <p:cNvGrpSpPr/>
            <p:nvPr/>
          </p:nvGrpSpPr>
          <p:grpSpPr>
            <a:xfrm>
              <a:off x="8546231" y="4339017"/>
              <a:ext cx="2980267" cy="966124"/>
              <a:chOff x="8745139" y="4411088"/>
              <a:chExt cx="2980267" cy="966124"/>
            </a:xfrm>
          </p:grpSpPr>
          <p:sp>
            <p:nvSpPr>
              <p:cNvPr id="58" name="Rectangle 57">
                <a:extLst>
                  <a:ext uri="{FF2B5EF4-FFF2-40B4-BE49-F238E27FC236}">
                    <a16:creationId xmlns:a16="http://schemas.microsoft.com/office/drawing/2014/main" id="{6888DC90-B26B-1345-AB25-CBEE9164E368}"/>
                  </a:ext>
                </a:extLst>
              </p:cNvPr>
              <p:cNvSpPr/>
              <p:nvPr/>
            </p:nvSpPr>
            <p:spPr>
              <a:xfrm>
                <a:off x="9762863" y="4412904"/>
                <a:ext cx="1962543" cy="964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65036AF-AF04-574B-B7CA-F42CDC7591FE}"/>
                  </a:ext>
                </a:extLst>
              </p:cNvPr>
              <p:cNvSpPr/>
              <p:nvPr/>
            </p:nvSpPr>
            <p:spPr>
              <a:xfrm>
                <a:off x="8745139" y="4411088"/>
                <a:ext cx="1017724" cy="966124"/>
              </a:xfrm>
              <a:prstGeom prst="rect">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26B0E68F-CC00-194B-82C1-3B749CA07E82}"/>
                  </a:ext>
                </a:extLst>
              </p:cNvPr>
              <p:cNvSpPr txBox="1"/>
              <p:nvPr/>
            </p:nvSpPr>
            <p:spPr>
              <a:xfrm>
                <a:off x="10028281" y="4737762"/>
                <a:ext cx="1540442" cy="307777"/>
              </a:xfrm>
              <a:prstGeom prst="rect">
                <a:avLst/>
              </a:prstGeom>
              <a:noFill/>
            </p:spPr>
            <p:txBody>
              <a:bodyPr wrap="square" rtlCol="0" anchor="t" anchorCtr="0">
                <a:spAutoFit/>
              </a:bodyPr>
              <a:lstStyle/>
              <a:p>
                <a:r>
                  <a:rPr lang="en-US" sz="1400" b="1" dirty="0">
                    <a:solidFill>
                      <a:srgbClr val="292929"/>
                    </a:solidFill>
                    <a:latin typeface="Montserrat" pitchFamily="2" charset="77"/>
                    <a:ea typeface="League Spartan" charset="0"/>
                    <a:cs typeface="Poppins" pitchFamily="2" charset="77"/>
                  </a:rPr>
                  <a:t>Network</a:t>
                </a:r>
              </a:p>
            </p:txBody>
          </p:sp>
        </p:grpSp>
        <p:pic>
          <p:nvPicPr>
            <p:cNvPr id="67" name="Graphic 66">
              <a:extLst>
                <a:ext uri="{FF2B5EF4-FFF2-40B4-BE49-F238E27FC236}">
                  <a16:creationId xmlns:a16="http://schemas.microsoft.com/office/drawing/2014/main" id="{BE1C4534-4B23-1345-B505-F63A1F8E15E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689333" y="4453819"/>
              <a:ext cx="731520" cy="731520"/>
            </a:xfrm>
            <a:prstGeom prst="rect">
              <a:avLst/>
            </a:prstGeom>
          </p:spPr>
        </p:pic>
      </p:grpSp>
      <p:grpSp>
        <p:nvGrpSpPr>
          <p:cNvPr id="16" name="Group 15">
            <a:extLst>
              <a:ext uri="{FF2B5EF4-FFF2-40B4-BE49-F238E27FC236}">
                <a16:creationId xmlns:a16="http://schemas.microsoft.com/office/drawing/2014/main" id="{0F2B42AC-814B-BA49-96EB-0D256C538CAC}"/>
              </a:ext>
            </a:extLst>
          </p:cNvPr>
          <p:cNvGrpSpPr/>
          <p:nvPr/>
        </p:nvGrpSpPr>
        <p:grpSpPr>
          <a:xfrm>
            <a:off x="605424" y="1217267"/>
            <a:ext cx="2980266" cy="966124"/>
            <a:chOff x="665502" y="1748104"/>
            <a:chExt cx="2980266" cy="966124"/>
          </a:xfrm>
        </p:grpSpPr>
        <p:grpSp>
          <p:nvGrpSpPr>
            <p:cNvPr id="11" name="Group 10">
              <a:extLst>
                <a:ext uri="{FF2B5EF4-FFF2-40B4-BE49-F238E27FC236}">
                  <a16:creationId xmlns:a16="http://schemas.microsoft.com/office/drawing/2014/main" id="{BB222B79-48C9-7442-8BEC-3FBCBD67174C}"/>
                </a:ext>
              </a:extLst>
            </p:cNvPr>
            <p:cNvGrpSpPr/>
            <p:nvPr/>
          </p:nvGrpSpPr>
          <p:grpSpPr>
            <a:xfrm>
              <a:off x="665502" y="1748104"/>
              <a:ext cx="2980266" cy="966124"/>
              <a:chOff x="646690" y="1820175"/>
              <a:chExt cx="2980266" cy="966124"/>
            </a:xfrm>
          </p:grpSpPr>
          <p:sp>
            <p:nvSpPr>
              <p:cNvPr id="55" name="Rectangle 54">
                <a:extLst>
                  <a:ext uri="{FF2B5EF4-FFF2-40B4-BE49-F238E27FC236}">
                    <a16:creationId xmlns:a16="http://schemas.microsoft.com/office/drawing/2014/main" id="{06F44644-7884-484B-9BEE-60CD6BE651F1}"/>
                  </a:ext>
                </a:extLst>
              </p:cNvPr>
              <p:cNvSpPr/>
              <p:nvPr/>
            </p:nvSpPr>
            <p:spPr>
              <a:xfrm>
                <a:off x="1664414" y="1820175"/>
                <a:ext cx="1962542" cy="9661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655B9D0-DB55-EB42-83FB-0522CC7589AC}"/>
                  </a:ext>
                </a:extLst>
              </p:cNvPr>
              <p:cNvSpPr txBox="1"/>
              <p:nvPr/>
            </p:nvSpPr>
            <p:spPr>
              <a:xfrm>
                <a:off x="1833760" y="2149347"/>
                <a:ext cx="1639084" cy="307777"/>
              </a:xfrm>
              <a:prstGeom prst="rect">
                <a:avLst/>
              </a:prstGeom>
              <a:noFill/>
            </p:spPr>
            <p:txBody>
              <a:bodyPr wrap="square" rtlCol="0" anchor="t" anchorCtr="0">
                <a:spAutoFit/>
              </a:bodyPr>
              <a:lstStyle/>
              <a:p>
                <a:r>
                  <a:rPr lang="en-US" sz="1400" b="1" dirty="0">
                    <a:solidFill>
                      <a:srgbClr val="292929"/>
                    </a:solidFill>
                    <a:latin typeface="Montserrat" pitchFamily="2" charset="77"/>
                    <a:ea typeface="League Spartan" charset="0"/>
                    <a:cs typeface="Poppins" pitchFamily="2" charset="77"/>
                  </a:rPr>
                  <a:t>User/Customer</a:t>
                </a:r>
              </a:p>
            </p:txBody>
          </p:sp>
          <p:sp>
            <p:nvSpPr>
              <p:cNvPr id="42" name="Rectangle 41">
                <a:extLst>
                  <a:ext uri="{FF2B5EF4-FFF2-40B4-BE49-F238E27FC236}">
                    <a16:creationId xmlns:a16="http://schemas.microsoft.com/office/drawing/2014/main" id="{4BF835E5-8B2B-A349-8494-76B07A410631}"/>
                  </a:ext>
                </a:extLst>
              </p:cNvPr>
              <p:cNvSpPr/>
              <p:nvPr/>
            </p:nvSpPr>
            <p:spPr>
              <a:xfrm>
                <a:off x="646690" y="1820175"/>
                <a:ext cx="1017724" cy="966124"/>
              </a:xfrm>
              <a:prstGeom prst="rect">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Graphic 14">
              <a:extLst>
                <a:ext uri="{FF2B5EF4-FFF2-40B4-BE49-F238E27FC236}">
                  <a16:creationId xmlns:a16="http://schemas.microsoft.com/office/drawing/2014/main" id="{38CA8F94-12C5-304D-919D-F0BAC1AFA96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45401" y="1888547"/>
              <a:ext cx="685234" cy="685234"/>
            </a:xfrm>
            <a:prstGeom prst="rect">
              <a:avLst/>
            </a:prstGeom>
          </p:spPr>
        </p:pic>
      </p:grpSp>
      <p:grpSp>
        <p:nvGrpSpPr>
          <p:cNvPr id="19" name="Group 18">
            <a:extLst>
              <a:ext uri="{FF2B5EF4-FFF2-40B4-BE49-F238E27FC236}">
                <a16:creationId xmlns:a16="http://schemas.microsoft.com/office/drawing/2014/main" id="{8C11D1AB-BB3E-F14A-B2C7-012BA2848261}"/>
              </a:ext>
            </a:extLst>
          </p:cNvPr>
          <p:cNvGrpSpPr/>
          <p:nvPr/>
        </p:nvGrpSpPr>
        <p:grpSpPr>
          <a:xfrm>
            <a:off x="5307247" y="3295910"/>
            <a:ext cx="1569554" cy="1088543"/>
            <a:chOff x="5393305" y="3062999"/>
            <a:chExt cx="1569554" cy="1088543"/>
          </a:xfrm>
        </p:grpSpPr>
        <p:pic>
          <p:nvPicPr>
            <p:cNvPr id="17" name="Graphic 16">
              <a:extLst>
                <a:ext uri="{FF2B5EF4-FFF2-40B4-BE49-F238E27FC236}">
                  <a16:creationId xmlns:a16="http://schemas.microsoft.com/office/drawing/2014/main" id="{CB8A1FA2-76DA-2E40-B01A-C79B127A9F7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28743" y="3062999"/>
              <a:ext cx="898679" cy="688987"/>
            </a:xfrm>
            <a:prstGeom prst="rect">
              <a:avLst/>
            </a:prstGeom>
          </p:spPr>
        </p:pic>
        <p:sp>
          <p:nvSpPr>
            <p:cNvPr id="68" name="TextBox 67">
              <a:extLst>
                <a:ext uri="{FF2B5EF4-FFF2-40B4-BE49-F238E27FC236}">
                  <a16:creationId xmlns:a16="http://schemas.microsoft.com/office/drawing/2014/main" id="{1D6E6597-7041-504C-8FB4-F155BE44798F}"/>
                </a:ext>
              </a:extLst>
            </p:cNvPr>
            <p:cNvSpPr txBox="1"/>
            <p:nvPr/>
          </p:nvSpPr>
          <p:spPr>
            <a:xfrm>
              <a:off x="5393305" y="3812988"/>
              <a:ext cx="1569554" cy="338554"/>
            </a:xfrm>
            <a:prstGeom prst="rect">
              <a:avLst/>
            </a:prstGeom>
            <a:noFill/>
          </p:spPr>
          <p:txBody>
            <a:bodyPr wrap="square" rtlCol="0" anchor="t" anchorCtr="0">
              <a:spAutoFit/>
            </a:bodyPr>
            <a:lstStyle/>
            <a:p>
              <a:pPr algn="ctr"/>
              <a:r>
                <a:rPr lang="en-US" sz="1600" b="1" dirty="0">
                  <a:solidFill>
                    <a:schemeClr val="bg1"/>
                  </a:solidFill>
                  <a:latin typeface="Montserrat" pitchFamily="2" charset="77"/>
                  <a:ea typeface="League Spartan" charset="0"/>
                  <a:cs typeface="Poppins" pitchFamily="2" charset="77"/>
                </a:rPr>
                <a:t>Data</a:t>
              </a:r>
            </a:p>
          </p:txBody>
        </p:sp>
      </p:grpSp>
      <p:grpSp>
        <p:nvGrpSpPr>
          <p:cNvPr id="78" name="Group 77">
            <a:extLst>
              <a:ext uri="{FF2B5EF4-FFF2-40B4-BE49-F238E27FC236}">
                <a16:creationId xmlns:a16="http://schemas.microsoft.com/office/drawing/2014/main" id="{593AE67E-1EEB-D044-AE3B-6464571ADC8D}"/>
              </a:ext>
            </a:extLst>
          </p:cNvPr>
          <p:cNvGrpSpPr/>
          <p:nvPr/>
        </p:nvGrpSpPr>
        <p:grpSpPr>
          <a:xfrm>
            <a:off x="605348" y="5189647"/>
            <a:ext cx="2980266" cy="966124"/>
            <a:chOff x="646690" y="4411088"/>
            <a:chExt cx="2980266" cy="966124"/>
          </a:xfrm>
        </p:grpSpPr>
        <p:sp>
          <p:nvSpPr>
            <p:cNvPr id="80" name="Rectangle 79">
              <a:extLst>
                <a:ext uri="{FF2B5EF4-FFF2-40B4-BE49-F238E27FC236}">
                  <a16:creationId xmlns:a16="http://schemas.microsoft.com/office/drawing/2014/main" id="{B11AD22C-9750-0043-B133-DEF118265E5C}"/>
                </a:ext>
              </a:extLst>
            </p:cNvPr>
            <p:cNvSpPr/>
            <p:nvPr/>
          </p:nvSpPr>
          <p:spPr>
            <a:xfrm>
              <a:off x="1664414" y="4412904"/>
              <a:ext cx="1962542" cy="964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891F7B99-25B2-5543-A8D7-8AD7F679A0EF}"/>
                </a:ext>
              </a:extLst>
            </p:cNvPr>
            <p:cNvSpPr txBox="1"/>
            <p:nvPr/>
          </p:nvSpPr>
          <p:spPr>
            <a:xfrm>
              <a:off x="1926763" y="4647527"/>
              <a:ext cx="1540442" cy="523220"/>
            </a:xfrm>
            <a:prstGeom prst="rect">
              <a:avLst/>
            </a:prstGeom>
            <a:noFill/>
          </p:spPr>
          <p:txBody>
            <a:bodyPr wrap="square" rtlCol="0" anchor="t" anchorCtr="0">
              <a:spAutoFit/>
            </a:bodyPr>
            <a:lstStyle/>
            <a:p>
              <a:r>
                <a:rPr lang="en-US" sz="1400" b="1" dirty="0">
                  <a:solidFill>
                    <a:srgbClr val="292929"/>
                  </a:solidFill>
                  <a:latin typeface="Montserrat" pitchFamily="2" charset="77"/>
                  <a:ea typeface="League Spartan" charset="0"/>
                  <a:cs typeface="Poppins" pitchFamily="2" charset="77"/>
                </a:rPr>
                <a:t>Operating System</a:t>
              </a:r>
            </a:p>
          </p:txBody>
        </p:sp>
        <p:sp>
          <p:nvSpPr>
            <p:cNvPr id="82" name="Rectangle 81">
              <a:extLst>
                <a:ext uri="{FF2B5EF4-FFF2-40B4-BE49-F238E27FC236}">
                  <a16:creationId xmlns:a16="http://schemas.microsoft.com/office/drawing/2014/main" id="{14800981-E809-5047-A5AB-71E6C795F754}"/>
                </a:ext>
              </a:extLst>
            </p:cNvPr>
            <p:cNvSpPr/>
            <p:nvPr/>
          </p:nvSpPr>
          <p:spPr>
            <a:xfrm>
              <a:off x="646690" y="4411088"/>
              <a:ext cx="1017724" cy="966124"/>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2254BCCA-AAF3-7343-90CB-A2B05BFB0592}"/>
              </a:ext>
            </a:extLst>
          </p:cNvPr>
          <p:cNvGrpSpPr/>
          <p:nvPr/>
        </p:nvGrpSpPr>
        <p:grpSpPr>
          <a:xfrm>
            <a:off x="8546231" y="5189647"/>
            <a:ext cx="2980267" cy="966124"/>
            <a:chOff x="8745139" y="4411088"/>
            <a:chExt cx="2980267" cy="966124"/>
          </a:xfrm>
        </p:grpSpPr>
        <p:sp>
          <p:nvSpPr>
            <p:cNvPr id="86" name="Rectangle 85">
              <a:extLst>
                <a:ext uri="{FF2B5EF4-FFF2-40B4-BE49-F238E27FC236}">
                  <a16:creationId xmlns:a16="http://schemas.microsoft.com/office/drawing/2014/main" id="{56654420-84E5-BE4A-8F99-2F1474CB13D5}"/>
                </a:ext>
              </a:extLst>
            </p:cNvPr>
            <p:cNvSpPr/>
            <p:nvPr/>
          </p:nvSpPr>
          <p:spPr>
            <a:xfrm>
              <a:off x="9762863" y="4412904"/>
              <a:ext cx="1962543" cy="964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01E0B95-0634-7241-B39C-6A31D538620F}"/>
                </a:ext>
              </a:extLst>
            </p:cNvPr>
            <p:cNvSpPr/>
            <p:nvPr/>
          </p:nvSpPr>
          <p:spPr>
            <a:xfrm>
              <a:off x="8745139" y="4411088"/>
              <a:ext cx="1017724" cy="966124"/>
            </a:xfrm>
            <a:prstGeom prst="rect">
              <a:avLst/>
            </a:prstGeom>
            <a:solidFill>
              <a:srgbClr val="D0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7233F8F9-155E-4843-B29B-A99A6CD824BC}"/>
                </a:ext>
              </a:extLst>
            </p:cNvPr>
            <p:cNvSpPr txBox="1"/>
            <p:nvPr/>
          </p:nvSpPr>
          <p:spPr>
            <a:xfrm>
              <a:off x="10028281" y="4737762"/>
              <a:ext cx="1540442" cy="307777"/>
            </a:xfrm>
            <a:prstGeom prst="rect">
              <a:avLst/>
            </a:prstGeom>
            <a:noFill/>
          </p:spPr>
          <p:txBody>
            <a:bodyPr wrap="square" rtlCol="0" anchor="t" anchorCtr="0">
              <a:spAutoFit/>
            </a:bodyPr>
            <a:lstStyle/>
            <a:p>
              <a:r>
                <a:rPr lang="en-US" sz="1400" b="1" dirty="0">
                  <a:solidFill>
                    <a:srgbClr val="292929"/>
                  </a:solidFill>
                  <a:latin typeface="Montserrat" pitchFamily="2" charset="77"/>
                  <a:ea typeface="League Spartan" charset="0"/>
                  <a:cs typeface="Poppins" pitchFamily="2" charset="77"/>
                </a:rPr>
                <a:t>Cybersecurity</a:t>
              </a:r>
            </a:p>
          </p:txBody>
        </p:sp>
      </p:grpSp>
      <p:pic>
        <p:nvPicPr>
          <p:cNvPr id="89" name="Graphic 88">
            <a:extLst>
              <a:ext uri="{FF2B5EF4-FFF2-40B4-BE49-F238E27FC236}">
                <a16:creationId xmlns:a16="http://schemas.microsoft.com/office/drawing/2014/main" id="{9777D768-DF62-0E4B-B740-42200F40157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59094" y="5374210"/>
            <a:ext cx="591998" cy="591998"/>
          </a:xfrm>
          <a:prstGeom prst="rect">
            <a:avLst/>
          </a:prstGeom>
        </p:spPr>
      </p:pic>
      <p:pic>
        <p:nvPicPr>
          <p:cNvPr id="90" name="Graphic 89">
            <a:extLst>
              <a:ext uri="{FF2B5EF4-FFF2-40B4-BE49-F238E27FC236}">
                <a16:creationId xmlns:a16="http://schemas.microsoft.com/office/drawing/2014/main" id="{C417CCE8-8AE7-0A49-AF76-B762783BE51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40740" y="5382669"/>
            <a:ext cx="603983" cy="603983"/>
          </a:xfrm>
          <a:prstGeom prst="rect">
            <a:avLst/>
          </a:prstGeom>
        </p:spPr>
      </p:pic>
    </p:spTree>
    <p:extLst>
      <p:ext uri="{BB962C8B-B14F-4D97-AF65-F5344CB8AC3E}">
        <p14:creationId xmlns:p14="http://schemas.microsoft.com/office/powerpoint/2010/main" val="31030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Straight Connector 60">
            <a:extLst>
              <a:ext uri="{FF2B5EF4-FFF2-40B4-BE49-F238E27FC236}">
                <a16:creationId xmlns:a16="http://schemas.microsoft.com/office/drawing/2014/main" id="{FAF805D9-89DC-7241-BE9D-4E2A7E2A0FFB}"/>
              </a:ext>
            </a:extLst>
          </p:cNvPr>
          <p:cNvCxnSpPr>
            <a:stCxn id="3" idx="5"/>
            <a:endCxn id="50" idx="5"/>
          </p:cNvCxnSpPr>
          <p:nvPr/>
        </p:nvCxnSpPr>
        <p:spPr>
          <a:xfrm>
            <a:off x="2474327" y="2302939"/>
            <a:ext cx="458577" cy="420829"/>
          </a:xfrm>
          <a:prstGeom prst="line">
            <a:avLst/>
          </a:prstGeom>
          <a:ln w="38100">
            <a:solidFill>
              <a:srgbClr val="54BA5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290B74B-EDE0-3244-AAB5-ACD65394FFAC}"/>
              </a:ext>
            </a:extLst>
          </p:cNvPr>
          <p:cNvCxnSpPr>
            <a:cxnSpLocks/>
          </p:cNvCxnSpPr>
          <p:nvPr/>
        </p:nvCxnSpPr>
        <p:spPr>
          <a:xfrm>
            <a:off x="1367450" y="3135482"/>
            <a:ext cx="974602" cy="299753"/>
          </a:xfrm>
          <a:prstGeom prst="line">
            <a:avLst/>
          </a:prstGeom>
          <a:ln w="38100">
            <a:solidFill>
              <a:srgbClr val="54BA5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85520E-969A-394D-A48E-C240CA1E7B18}"/>
              </a:ext>
            </a:extLst>
          </p:cNvPr>
          <p:cNvCxnSpPr>
            <a:cxnSpLocks/>
          </p:cNvCxnSpPr>
          <p:nvPr/>
        </p:nvCxnSpPr>
        <p:spPr>
          <a:xfrm flipV="1">
            <a:off x="1215604" y="4231759"/>
            <a:ext cx="1108862" cy="322726"/>
          </a:xfrm>
          <a:prstGeom prst="line">
            <a:avLst/>
          </a:prstGeom>
          <a:ln w="38100">
            <a:solidFill>
              <a:srgbClr val="54BA5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A043CE5-7794-E54F-ABB4-D76292CEDCB9}"/>
              </a:ext>
            </a:extLst>
          </p:cNvPr>
          <p:cNvCxnSpPr>
            <a:cxnSpLocks/>
          </p:cNvCxnSpPr>
          <p:nvPr/>
        </p:nvCxnSpPr>
        <p:spPr>
          <a:xfrm>
            <a:off x="9861397" y="4241658"/>
            <a:ext cx="1359756" cy="312827"/>
          </a:xfrm>
          <a:prstGeom prst="line">
            <a:avLst/>
          </a:prstGeom>
          <a:ln w="38100">
            <a:solidFill>
              <a:srgbClr val="54BA5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27DC77C-81F4-4947-98CD-DCC0CC412423}"/>
              </a:ext>
            </a:extLst>
          </p:cNvPr>
          <p:cNvCxnSpPr>
            <a:cxnSpLocks/>
            <a:stCxn id="51" idx="3"/>
          </p:cNvCxnSpPr>
          <p:nvPr/>
        </p:nvCxnSpPr>
        <p:spPr>
          <a:xfrm>
            <a:off x="9403685" y="5145312"/>
            <a:ext cx="711076" cy="562842"/>
          </a:xfrm>
          <a:prstGeom prst="line">
            <a:avLst/>
          </a:prstGeom>
          <a:ln w="38100">
            <a:solidFill>
              <a:srgbClr val="54BA5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26EAC06-71C6-2D4C-ADAB-075CE907386A}"/>
              </a:ext>
            </a:extLst>
          </p:cNvPr>
          <p:cNvCxnSpPr>
            <a:cxnSpLocks/>
          </p:cNvCxnSpPr>
          <p:nvPr/>
        </p:nvCxnSpPr>
        <p:spPr>
          <a:xfrm flipV="1">
            <a:off x="9925026" y="3132707"/>
            <a:ext cx="975390" cy="295267"/>
          </a:xfrm>
          <a:prstGeom prst="line">
            <a:avLst/>
          </a:prstGeom>
          <a:ln w="38100">
            <a:solidFill>
              <a:srgbClr val="54BA5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ACC2EE3-9E45-9545-8351-AA05888301C2}"/>
              </a:ext>
            </a:extLst>
          </p:cNvPr>
          <p:cNvCxnSpPr>
            <a:cxnSpLocks/>
          </p:cNvCxnSpPr>
          <p:nvPr/>
        </p:nvCxnSpPr>
        <p:spPr>
          <a:xfrm flipV="1">
            <a:off x="9335941" y="1880371"/>
            <a:ext cx="821425" cy="765089"/>
          </a:xfrm>
          <a:prstGeom prst="line">
            <a:avLst/>
          </a:prstGeom>
          <a:ln w="38100">
            <a:solidFill>
              <a:srgbClr val="54BA5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507E9C-9C7F-9247-AE60-3CA7F3C61C89}"/>
              </a:ext>
            </a:extLst>
          </p:cNvPr>
          <p:cNvCxnSpPr>
            <a:cxnSpLocks/>
          </p:cNvCxnSpPr>
          <p:nvPr/>
        </p:nvCxnSpPr>
        <p:spPr>
          <a:xfrm flipV="1">
            <a:off x="1754509" y="5057405"/>
            <a:ext cx="1130804" cy="800634"/>
          </a:xfrm>
          <a:prstGeom prst="line">
            <a:avLst/>
          </a:prstGeom>
          <a:ln w="38100">
            <a:solidFill>
              <a:srgbClr val="54BA56"/>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EC3E93B-3C2E-7A48-A80B-AED94AFE5BB8}"/>
              </a:ext>
            </a:extLst>
          </p:cNvPr>
          <p:cNvGrpSpPr/>
          <p:nvPr/>
        </p:nvGrpSpPr>
        <p:grpSpPr>
          <a:xfrm>
            <a:off x="1075680" y="1935400"/>
            <a:ext cx="3417261" cy="3870543"/>
            <a:chOff x="1075680" y="1812110"/>
            <a:chExt cx="3417261" cy="3870543"/>
          </a:xfrm>
        </p:grpSpPr>
        <p:sp>
          <p:nvSpPr>
            <p:cNvPr id="23" name="Arc 22">
              <a:extLst>
                <a:ext uri="{FF2B5EF4-FFF2-40B4-BE49-F238E27FC236}">
                  <a16:creationId xmlns:a16="http://schemas.microsoft.com/office/drawing/2014/main" id="{99B460C0-B221-0C40-B4D3-4EE9D67D2E65}"/>
                </a:ext>
              </a:extLst>
            </p:cNvPr>
            <p:cNvSpPr/>
            <p:nvPr/>
          </p:nvSpPr>
          <p:spPr>
            <a:xfrm rot="16200000">
              <a:off x="874770" y="2064482"/>
              <a:ext cx="3870543" cy="3365799"/>
            </a:xfrm>
            <a:prstGeom prst="arc">
              <a:avLst>
                <a:gd name="adj1" fmla="val 11940837"/>
                <a:gd name="adj2" fmla="val 20279960"/>
              </a:avLst>
            </a:prstGeom>
            <a:ln w="31750" cap="rnd">
              <a:solidFill>
                <a:srgbClr val="54BA5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riangle 23">
              <a:extLst>
                <a:ext uri="{FF2B5EF4-FFF2-40B4-BE49-F238E27FC236}">
                  <a16:creationId xmlns:a16="http://schemas.microsoft.com/office/drawing/2014/main" id="{FEE25235-3E89-E642-BA26-ABBBEADF8DC1}"/>
                </a:ext>
              </a:extLst>
            </p:cNvPr>
            <p:cNvSpPr/>
            <p:nvPr/>
          </p:nvSpPr>
          <p:spPr>
            <a:xfrm rot="2700000">
              <a:off x="1564010" y="2319099"/>
              <a:ext cx="120481" cy="103863"/>
            </a:xfrm>
            <a:prstGeom prst="triangle">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3EEAEE90-2A6A-AA44-BBB2-FB36225ED37C}"/>
                </a:ext>
              </a:extLst>
            </p:cNvPr>
            <p:cNvSpPr/>
            <p:nvPr/>
          </p:nvSpPr>
          <p:spPr>
            <a:xfrm>
              <a:off x="1075680" y="3650132"/>
              <a:ext cx="120481" cy="103863"/>
            </a:xfrm>
            <a:prstGeom prst="triangle">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D659C84C-58E9-4246-8F4B-7095BF57AE6D}"/>
                </a:ext>
              </a:extLst>
            </p:cNvPr>
            <p:cNvSpPr/>
            <p:nvPr/>
          </p:nvSpPr>
          <p:spPr>
            <a:xfrm rot="18900000" flipH="1">
              <a:off x="1502563" y="4989067"/>
              <a:ext cx="120481" cy="103863"/>
            </a:xfrm>
            <a:prstGeom prst="triangle">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C70C4001-57E0-064A-B65B-DCBDA0DC7DE2}"/>
              </a:ext>
            </a:extLst>
          </p:cNvPr>
          <p:cNvGrpSpPr/>
          <p:nvPr/>
        </p:nvGrpSpPr>
        <p:grpSpPr>
          <a:xfrm flipH="1" flipV="1">
            <a:off x="7699058" y="1935400"/>
            <a:ext cx="3414460" cy="3870543"/>
            <a:chOff x="1078481" y="1812110"/>
            <a:chExt cx="3414460" cy="3870543"/>
          </a:xfrm>
        </p:grpSpPr>
        <p:sp>
          <p:nvSpPr>
            <p:cNvPr id="30" name="Arc 29">
              <a:extLst>
                <a:ext uri="{FF2B5EF4-FFF2-40B4-BE49-F238E27FC236}">
                  <a16:creationId xmlns:a16="http://schemas.microsoft.com/office/drawing/2014/main" id="{44B2DD61-E224-4B46-8420-A7C940759BD9}"/>
                </a:ext>
              </a:extLst>
            </p:cNvPr>
            <p:cNvSpPr/>
            <p:nvPr/>
          </p:nvSpPr>
          <p:spPr>
            <a:xfrm rot="16200000">
              <a:off x="874770" y="2064482"/>
              <a:ext cx="3870543" cy="3365799"/>
            </a:xfrm>
            <a:prstGeom prst="arc">
              <a:avLst>
                <a:gd name="adj1" fmla="val 11940837"/>
                <a:gd name="adj2" fmla="val 20279960"/>
              </a:avLst>
            </a:prstGeom>
            <a:ln w="31750" cap="rnd">
              <a:solidFill>
                <a:srgbClr val="233747"/>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Triangle 30">
              <a:extLst>
                <a:ext uri="{FF2B5EF4-FFF2-40B4-BE49-F238E27FC236}">
                  <a16:creationId xmlns:a16="http://schemas.microsoft.com/office/drawing/2014/main" id="{4BE31055-AF81-8B48-B092-6BA2556F9DFB}"/>
                </a:ext>
              </a:extLst>
            </p:cNvPr>
            <p:cNvSpPr/>
            <p:nvPr/>
          </p:nvSpPr>
          <p:spPr>
            <a:xfrm rot="12732317">
              <a:off x="1485387" y="2408290"/>
              <a:ext cx="120481" cy="103863"/>
            </a:xfrm>
            <a:prstGeom prst="triangle">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8F5BBC5E-4277-BA49-9E73-9BA6FFBA1469}"/>
                </a:ext>
              </a:extLst>
            </p:cNvPr>
            <p:cNvSpPr/>
            <p:nvPr/>
          </p:nvSpPr>
          <p:spPr>
            <a:xfrm rot="3147287">
              <a:off x="1070172" y="3754439"/>
              <a:ext cx="120481" cy="103863"/>
            </a:xfrm>
            <a:prstGeom prst="triangle">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E9CF76DB-3E2F-A34A-8AA9-04C3EED913FC}"/>
                </a:ext>
              </a:extLst>
            </p:cNvPr>
            <p:cNvSpPr/>
            <p:nvPr/>
          </p:nvSpPr>
          <p:spPr>
            <a:xfrm rot="746020" flipH="1">
              <a:off x="1569171" y="5060957"/>
              <a:ext cx="120481" cy="103863"/>
            </a:xfrm>
            <a:prstGeom prst="triangle">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6086528E-A180-EC4F-9B10-11A2CE7CC2AE}"/>
              </a:ext>
            </a:extLst>
          </p:cNvPr>
          <p:cNvSpPr txBox="1"/>
          <p:nvPr/>
        </p:nvSpPr>
        <p:spPr>
          <a:xfrm>
            <a:off x="266700" y="475134"/>
            <a:ext cx="11925300"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rPr>
              <a:t>PROACTIVE, INTELLIGENT CONTINUOUS APPLICATION AVAILABILITY</a:t>
            </a:r>
          </a:p>
        </p:txBody>
      </p:sp>
      <p:sp>
        <p:nvSpPr>
          <p:cNvPr id="3" name="Oval 2">
            <a:extLst>
              <a:ext uri="{FF2B5EF4-FFF2-40B4-BE49-F238E27FC236}">
                <a16:creationId xmlns:a16="http://schemas.microsoft.com/office/drawing/2014/main" id="{2C5BDC11-21D2-C446-8F32-05C5C2621835}"/>
              </a:ext>
            </a:extLst>
          </p:cNvPr>
          <p:cNvSpPr/>
          <p:nvPr/>
        </p:nvSpPr>
        <p:spPr>
          <a:xfrm>
            <a:off x="1503957" y="1332569"/>
            <a:ext cx="1136859" cy="1136859"/>
          </a:xfrm>
          <a:prstGeom prst="ellipse">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DC410A2-C5BD-9B4E-A3A8-F33166555A24}"/>
              </a:ext>
            </a:extLst>
          </p:cNvPr>
          <p:cNvSpPr/>
          <p:nvPr/>
        </p:nvSpPr>
        <p:spPr>
          <a:xfrm>
            <a:off x="618259" y="2538991"/>
            <a:ext cx="1136859" cy="1136859"/>
          </a:xfrm>
          <a:prstGeom prst="ellipse">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2DA14AC-4981-E949-B6BC-C8A16C39E652}"/>
              </a:ext>
            </a:extLst>
          </p:cNvPr>
          <p:cNvSpPr/>
          <p:nvPr/>
        </p:nvSpPr>
        <p:spPr>
          <a:xfrm>
            <a:off x="618259" y="3933303"/>
            <a:ext cx="1136859" cy="1136859"/>
          </a:xfrm>
          <a:prstGeom prst="ellipse">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E538533-B15A-344F-93C6-D54E83DB3A55}"/>
              </a:ext>
            </a:extLst>
          </p:cNvPr>
          <p:cNvSpPr/>
          <p:nvPr/>
        </p:nvSpPr>
        <p:spPr>
          <a:xfrm>
            <a:off x="1503955" y="5139725"/>
            <a:ext cx="1136859" cy="1136859"/>
          </a:xfrm>
          <a:prstGeom prst="ellipse">
            <a:avLst/>
          </a:prstGeom>
          <a:solidFill>
            <a:srgbClr val="23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FD9C9FA-C8E6-0D42-AF8D-51FC662F2067}"/>
              </a:ext>
            </a:extLst>
          </p:cNvPr>
          <p:cNvSpPr/>
          <p:nvPr/>
        </p:nvSpPr>
        <p:spPr>
          <a:xfrm flipH="1">
            <a:off x="9551184" y="1332569"/>
            <a:ext cx="1136859" cy="1136859"/>
          </a:xfrm>
          <a:prstGeom prst="ellipse">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D972BCA-9842-7F4B-8176-CEEA46A5E7E3}"/>
              </a:ext>
            </a:extLst>
          </p:cNvPr>
          <p:cNvSpPr/>
          <p:nvPr/>
        </p:nvSpPr>
        <p:spPr>
          <a:xfrm flipH="1">
            <a:off x="10436882" y="2538991"/>
            <a:ext cx="1136859" cy="1136859"/>
          </a:xfrm>
          <a:prstGeom prst="ellipse">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317BFDA-47C3-064A-B0C2-3135C281AE19}"/>
              </a:ext>
            </a:extLst>
          </p:cNvPr>
          <p:cNvSpPr/>
          <p:nvPr/>
        </p:nvSpPr>
        <p:spPr>
          <a:xfrm flipH="1">
            <a:off x="10436882" y="3933303"/>
            <a:ext cx="1136859" cy="1136859"/>
          </a:xfrm>
          <a:prstGeom prst="ellipse">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6C95AE6-F864-254B-8201-B54EF4D72D53}"/>
              </a:ext>
            </a:extLst>
          </p:cNvPr>
          <p:cNvSpPr/>
          <p:nvPr/>
        </p:nvSpPr>
        <p:spPr>
          <a:xfrm flipH="1">
            <a:off x="9551186" y="5139725"/>
            <a:ext cx="1136859" cy="1136859"/>
          </a:xfrm>
          <a:prstGeom prst="ellipse">
            <a:avLst/>
          </a:prstGeom>
          <a:solidFill>
            <a:srgbClr val="54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60DF22E7-EB38-D744-BB70-C3A65B90745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6624" y="1535239"/>
            <a:ext cx="731520" cy="731520"/>
          </a:xfrm>
          <a:prstGeom prst="rect">
            <a:avLst/>
          </a:prstGeom>
        </p:spPr>
      </p:pic>
      <p:pic>
        <p:nvPicPr>
          <p:cNvPr id="13" name="Graphic 12">
            <a:extLst>
              <a:ext uri="{FF2B5EF4-FFF2-40B4-BE49-F238E27FC236}">
                <a16:creationId xmlns:a16="http://schemas.microsoft.com/office/drawing/2014/main" id="{966B1040-A393-0B46-997C-9A1AA46AF15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06624" y="5342394"/>
            <a:ext cx="731520" cy="731520"/>
          </a:xfrm>
          <a:prstGeom prst="rect">
            <a:avLst/>
          </a:prstGeom>
        </p:spPr>
      </p:pic>
      <p:pic>
        <p:nvPicPr>
          <p:cNvPr id="14" name="Graphic 13">
            <a:extLst>
              <a:ext uri="{FF2B5EF4-FFF2-40B4-BE49-F238E27FC236}">
                <a16:creationId xmlns:a16="http://schemas.microsoft.com/office/drawing/2014/main" id="{B71105BC-BA9D-6748-830C-94533565C05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20928" y="4135973"/>
            <a:ext cx="731520" cy="731520"/>
          </a:xfrm>
          <a:prstGeom prst="rect">
            <a:avLst/>
          </a:prstGeom>
        </p:spPr>
      </p:pic>
      <p:pic>
        <p:nvPicPr>
          <p:cNvPr id="15" name="Graphic 14">
            <a:extLst>
              <a:ext uri="{FF2B5EF4-FFF2-40B4-BE49-F238E27FC236}">
                <a16:creationId xmlns:a16="http://schemas.microsoft.com/office/drawing/2014/main" id="{2FC15149-5F71-FF4D-8ABD-C5D92763719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20928" y="2741660"/>
            <a:ext cx="731520" cy="731520"/>
          </a:xfrm>
          <a:prstGeom prst="rect">
            <a:avLst/>
          </a:prstGeom>
        </p:spPr>
      </p:pic>
      <p:pic>
        <p:nvPicPr>
          <p:cNvPr id="17" name="Graphic 16">
            <a:extLst>
              <a:ext uri="{FF2B5EF4-FFF2-40B4-BE49-F238E27FC236}">
                <a16:creationId xmlns:a16="http://schemas.microsoft.com/office/drawing/2014/main" id="{8B3DEB40-8583-074B-A38A-589AA64AB15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53853" y="1535239"/>
            <a:ext cx="731520" cy="731520"/>
          </a:xfrm>
          <a:prstGeom prst="rect">
            <a:avLst/>
          </a:prstGeom>
        </p:spPr>
      </p:pic>
      <p:pic>
        <p:nvPicPr>
          <p:cNvPr id="18" name="Graphic 17">
            <a:extLst>
              <a:ext uri="{FF2B5EF4-FFF2-40B4-BE49-F238E27FC236}">
                <a16:creationId xmlns:a16="http://schemas.microsoft.com/office/drawing/2014/main" id="{EEC18F26-9520-0745-AE26-A8391C20A48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639551" y="2741660"/>
            <a:ext cx="731520" cy="731520"/>
          </a:xfrm>
          <a:prstGeom prst="rect">
            <a:avLst/>
          </a:prstGeom>
        </p:spPr>
      </p:pic>
      <p:pic>
        <p:nvPicPr>
          <p:cNvPr id="19" name="Graphic 18">
            <a:extLst>
              <a:ext uri="{FF2B5EF4-FFF2-40B4-BE49-F238E27FC236}">
                <a16:creationId xmlns:a16="http://schemas.microsoft.com/office/drawing/2014/main" id="{1BAE1D2E-EFB2-7349-AB7E-502E6FC6792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639551" y="4135973"/>
            <a:ext cx="731520" cy="731520"/>
          </a:xfrm>
          <a:prstGeom prst="rect">
            <a:avLst/>
          </a:prstGeom>
        </p:spPr>
      </p:pic>
      <p:pic>
        <p:nvPicPr>
          <p:cNvPr id="20" name="Graphic 19">
            <a:extLst>
              <a:ext uri="{FF2B5EF4-FFF2-40B4-BE49-F238E27FC236}">
                <a16:creationId xmlns:a16="http://schemas.microsoft.com/office/drawing/2014/main" id="{2DD5B353-ECE2-9B41-8EE3-1C0494DB0E6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53853" y="5342394"/>
            <a:ext cx="731520" cy="731520"/>
          </a:xfrm>
          <a:prstGeom prst="rect">
            <a:avLst/>
          </a:prstGeom>
        </p:spPr>
      </p:pic>
      <p:sp>
        <p:nvSpPr>
          <p:cNvPr id="36" name="Arc 35">
            <a:extLst>
              <a:ext uri="{FF2B5EF4-FFF2-40B4-BE49-F238E27FC236}">
                <a16:creationId xmlns:a16="http://schemas.microsoft.com/office/drawing/2014/main" id="{102418D0-F3F7-1A48-8A9C-0E1C103B9694}"/>
              </a:ext>
            </a:extLst>
          </p:cNvPr>
          <p:cNvSpPr/>
          <p:nvPr/>
        </p:nvSpPr>
        <p:spPr>
          <a:xfrm rot="16200000">
            <a:off x="2354749" y="2187537"/>
            <a:ext cx="3217805" cy="3376246"/>
          </a:xfrm>
          <a:prstGeom prst="arc">
            <a:avLst>
              <a:gd name="adj1" fmla="val 13239871"/>
              <a:gd name="adj2" fmla="val 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Arc 36">
            <a:extLst>
              <a:ext uri="{FF2B5EF4-FFF2-40B4-BE49-F238E27FC236}">
                <a16:creationId xmlns:a16="http://schemas.microsoft.com/office/drawing/2014/main" id="{59A2B4B4-D39F-DF46-951D-4ED778306B94}"/>
              </a:ext>
            </a:extLst>
          </p:cNvPr>
          <p:cNvSpPr/>
          <p:nvPr/>
        </p:nvSpPr>
        <p:spPr>
          <a:xfrm rot="5400000" flipH="1">
            <a:off x="6619445" y="2187537"/>
            <a:ext cx="3217806" cy="3376246"/>
          </a:xfrm>
          <a:prstGeom prst="arc">
            <a:avLst>
              <a:gd name="adj1" fmla="val 13538624"/>
              <a:gd name="adj2" fmla="val 0"/>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4FB28395-43F6-E54F-A072-77CDCA898361}"/>
              </a:ext>
            </a:extLst>
          </p:cNvPr>
          <p:cNvCxnSpPr>
            <a:cxnSpLocks/>
            <a:stCxn id="21" idx="2"/>
            <a:endCxn id="36" idx="2"/>
          </p:cNvCxnSpPr>
          <p:nvPr/>
        </p:nvCxnSpPr>
        <p:spPr>
          <a:xfrm flipH="1" flipV="1">
            <a:off x="3963651" y="2266757"/>
            <a:ext cx="1514411" cy="2"/>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6BD9C1-664A-674E-B457-A8A359CB8F63}"/>
              </a:ext>
            </a:extLst>
          </p:cNvPr>
          <p:cNvCxnSpPr>
            <a:cxnSpLocks/>
            <a:stCxn id="21" idx="6"/>
            <a:endCxn id="37" idx="2"/>
          </p:cNvCxnSpPr>
          <p:nvPr/>
        </p:nvCxnSpPr>
        <p:spPr>
          <a:xfrm flipV="1">
            <a:off x="7081977" y="2266757"/>
            <a:ext cx="1146371" cy="2"/>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C33F16DC-6796-364D-A961-6E428EB41C1F}"/>
              </a:ext>
            </a:extLst>
          </p:cNvPr>
          <p:cNvGrpSpPr/>
          <p:nvPr/>
        </p:nvGrpSpPr>
        <p:grpSpPr>
          <a:xfrm>
            <a:off x="5478062" y="1464801"/>
            <a:ext cx="1603915" cy="1603915"/>
            <a:chOff x="5294042" y="1341511"/>
            <a:chExt cx="1603915" cy="1603915"/>
          </a:xfrm>
        </p:grpSpPr>
        <p:sp>
          <p:nvSpPr>
            <p:cNvPr id="21" name="Oval 20">
              <a:extLst>
                <a:ext uri="{FF2B5EF4-FFF2-40B4-BE49-F238E27FC236}">
                  <a16:creationId xmlns:a16="http://schemas.microsoft.com/office/drawing/2014/main" id="{A239CD49-7D86-AD4B-B9AB-B980E76544BC}"/>
                </a:ext>
              </a:extLst>
            </p:cNvPr>
            <p:cNvSpPr/>
            <p:nvPr/>
          </p:nvSpPr>
          <p:spPr>
            <a:xfrm>
              <a:off x="5294042" y="1341511"/>
              <a:ext cx="1603915" cy="16039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a:extLst>
                <a:ext uri="{FF2B5EF4-FFF2-40B4-BE49-F238E27FC236}">
                  <a16:creationId xmlns:a16="http://schemas.microsoft.com/office/drawing/2014/main" id="{D8FC70F5-45DA-4543-8124-4581434852E8}"/>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l="2574" t="2872" r="12533"/>
            <a:stretch/>
          </p:blipFill>
          <p:spPr>
            <a:xfrm>
              <a:off x="5779582" y="1781450"/>
              <a:ext cx="632833" cy="724035"/>
            </a:xfrm>
            <a:prstGeom prst="rect">
              <a:avLst/>
            </a:prstGeom>
          </p:spPr>
        </p:pic>
      </p:grpSp>
      <p:sp>
        <p:nvSpPr>
          <p:cNvPr id="43" name="Oval 42">
            <a:extLst>
              <a:ext uri="{FF2B5EF4-FFF2-40B4-BE49-F238E27FC236}">
                <a16:creationId xmlns:a16="http://schemas.microsoft.com/office/drawing/2014/main" id="{23252011-1FF9-7041-978F-8E5FD5E3FE3B}"/>
              </a:ext>
            </a:extLst>
          </p:cNvPr>
          <p:cNvSpPr/>
          <p:nvPr/>
        </p:nvSpPr>
        <p:spPr>
          <a:xfrm>
            <a:off x="2762030" y="4992108"/>
            <a:ext cx="179490" cy="1794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79DD0F9-967C-C546-BF0B-473464FD6B40}"/>
              </a:ext>
            </a:extLst>
          </p:cNvPr>
          <p:cNvSpPr/>
          <p:nvPr/>
        </p:nvSpPr>
        <p:spPr>
          <a:xfrm>
            <a:off x="2236663" y="4141062"/>
            <a:ext cx="179490" cy="1794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D72A39F0-6E5B-9B4C-BB27-2C24E43D0748}"/>
              </a:ext>
            </a:extLst>
          </p:cNvPr>
          <p:cNvSpPr/>
          <p:nvPr/>
        </p:nvSpPr>
        <p:spPr>
          <a:xfrm>
            <a:off x="2250311" y="3342165"/>
            <a:ext cx="179490" cy="1794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B3CE88D8-5D50-694E-B233-A50BC10FE5DF}"/>
              </a:ext>
            </a:extLst>
          </p:cNvPr>
          <p:cNvSpPr/>
          <p:nvPr/>
        </p:nvSpPr>
        <p:spPr>
          <a:xfrm>
            <a:off x="2779700" y="2570564"/>
            <a:ext cx="179490" cy="1794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BCDD6057-69EB-754E-85EB-BB1469A53F7E}"/>
              </a:ext>
            </a:extLst>
          </p:cNvPr>
          <p:cNvSpPr/>
          <p:nvPr/>
        </p:nvSpPr>
        <p:spPr>
          <a:xfrm flipH="1">
            <a:off x="9250481" y="4992108"/>
            <a:ext cx="179490" cy="1794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1B243246-24DD-F342-98DF-247FD197D502}"/>
              </a:ext>
            </a:extLst>
          </p:cNvPr>
          <p:cNvSpPr/>
          <p:nvPr/>
        </p:nvSpPr>
        <p:spPr>
          <a:xfrm flipH="1">
            <a:off x="9789496" y="4154710"/>
            <a:ext cx="179490" cy="1794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B2D0E16-8EAB-B243-89B9-CF2BDFB1C4F5}"/>
              </a:ext>
            </a:extLst>
          </p:cNvPr>
          <p:cNvSpPr/>
          <p:nvPr/>
        </p:nvSpPr>
        <p:spPr>
          <a:xfrm flipH="1">
            <a:off x="9789496" y="3355813"/>
            <a:ext cx="179490" cy="1794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638B88CF-5CDD-4B4C-8B9C-D9FF3A9862DC}"/>
              </a:ext>
            </a:extLst>
          </p:cNvPr>
          <p:cNvSpPr/>
          <p:nvPr/>
        </p:nvSpPr>
        <p:spPr>
          <a:xfrm flipH="1">
            <a:off x="9232811" y="2570564"/>
            <a:ext cx="179490" cy="1794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549A3EBE-B088-C34E-8FC0-32AF1D82D999}"/>
              </a:ext>
            </a:extLst>
          </p:cNvPr>
          <p:cNvSpPr txBox="1"/>
          <p:nvPr/>
        </p:nvSpPr>
        <p:spPr>
          <a:xfrm>
            <a:off x="3287207" y="4230807"/>
            <a:ext cx="5993405" cy="2374368"/>
          </a:xfrm>
          <a:prstGeom prst="rect">
            <a:avLst/>
          </a:prstGeom>
          <a:noFill/>
        </p:spPr>
        <p:txBody>
          <a:bodyPr wrap="square" numCol="2" spcCol="365760" rtlCol="0" anchor="ctr">
            <a:spAutoFit/>
          </a:bodyPr>
          <a:lstStyle/>
          <a:p>
            <a:pPr marL="194310" indent="-194310">
              <a:lnSpc>
                <a:spcPts val="2420"/>
              </a:lnSpc>
              <a:spcAft>
                <a:spcPts val="1200"/>
              </a:spcAft>
              <a:buClr>
                <a:srgbClr val="F17C20"/>
              </a:buClr>
              <a:buFont typeface="Arial" panose="020B0604020202020204" pitchFamily="34" charset="0"/>
              <a:buChar char="•"/>
            </a:pPr>
            <a:r>
              <a:rPr lang="en-US" sz="1600" dirty="0">
                <a:latin typeface="Montserrat" pitchFamily="2" charset="77"/>
              </a:rPr>
              <a:t>Cloned Server Architecture</a:t>
            </a:r>
          </a:p>
          <a:p>
            <a:pPr marL="194310" indent="-194310">
              <a:lnSpc>
                <a:spcPts val="2420"/>
              </a:lnSpc>
              <a:spcAft>
                <a:spcPts val="1200"/>
              </a:spcAft>
              <a:buClr>
                <a:srgbClr val="F17C20"/>
              </a:buClr>
              <a:buFont typeface="Arial" panose="020B0604020202020204" pitchFamily="34" charset="0"/>
              <a:buChar char="•"/>
            </a:pPr>
            <a:r>
              <a:rPr lang="en-US" sz="1600" dirty="0">
                <a:latin typeface="Montserrat" pitchFamily="2" charset="77"/>
              </a:rPr>
              <a:t>Continuous Replication</a:t>
            </a:r>
          </a:p>
          <a:p>
            <a:pPr marL="194310" indent="-194310">
              <a:lnSpc>
                <a:spcPts val="2420"/>
              </a:lnSpc>
              <a:spcAft>
                <a:spcPts val="1200"/>
              </a:spcAft>
              <a:buClr>
                <a:srgbClr val="F17C20"/>
              </a:buClr>
              <a:buFont typeface="Arial" panose="020B0604020202020204" pitchFamily="34" charset="0"/>
              <a:buChar char="•"/>
            </a:pPr>
            <a:r>
              <a:rPr lang="en-US" sz="1600" dirty="0">
                <a:latin typeface="Montserrat" pitchFamily="2" charset="77"/>
              </a:rPr>
              <a:t>Continuous Monitoring</a:t>
            </a:r>
          </a:p>
          <a:p>
            <a:pPr marL="194310" indent="-194310">
              <a:lnSpc>
                <a:spcPts val="2420"/>
              </a:lnSpc>
              <a:spcAft>
                <a:spcPts val="1200"/>
              </a:spcAft>
              <a:buClr>
                <a:srgbClr val="F17C20"/>
              </a:buClr>
              <a:buFont typeface="Arial" panose="020B0604020202020204" pitchFamily="34" charset="0"/>
              <a:buChar char="•"/>
            </a:pPr>
            <a:r>
              <a:rPr lang="en-US" sz="1600" dirty="0">
                <a:latin typeface="Montserrat" pitchFamily="2" charset="77"/>
              </a:rPr>
              <a:t>Zero Distance Limitations</a:t>
            </a:r>
          </a:p>
          <a:p>
            <a:pPr marL="194310" indent="-194310">
              <a:lnSpc>
                <a:spcPts val="2420"/>
              </a:lnSpc>
              <a:spcAft>
                <a:spcPts val="1200"/>
              </a:spcAft>
              <a:buClr>
                <a:srgbClr val="F17C20"/>
              </a:buClr>
              <a:buFont typeface="Arial" panose="020B0604020202020204" pitchFamily="34" charset="0"/>
              <a:buChar char="•"/>
            </a:pPr>
            <a:r>
              <a:rPr lang="en-US" sz="1600" dirty="0">
                <a:latin typeface="Montserrat" pitchFamily="2" charset="77"/>
              </a:rPr>
              <a:t>Flexible Deployment Options</a:t>
            </a:r>
          </a:p>
          <a:p>
            <a:pPr marL="194310" indent="-194310">
              <a:lnSpc>
                <a:spcPts val="2420"/>
              </a:lnSpc>
              <a:spcAft>
                <a:spcPts val="1200"/>
              </a:spcAft>
              <a:buClr>
                <a:srgbClr val="F17C20"/>
              </a:buClr>
              <a:buFont typeface="Arial" panose="020B0604020202020204" pitchFamily="34" charset="0"/>
              <a:buChar char="•"/>
            </a:pPr>
            <a:r>
              <a:rPr lang="en-US" sz="1600" dirty="0">
                <a:latin typeface="Montserrat" pitchFamily="2" charset="77"/>
              </a:rPr>
              <a:t>Patch Management Ready</a:t>
            </a:r>
          </a:p>
          <a:p>
            <a:pPr marL="194310" indent="-194310">
              <a:lnSpc>
                <a:spcPts val="2420"/>
              </a:lnSpc>
              <a:spcAft>
                <a:spcPts val="1200"/>
              </a:spcAft>
              <a:buClr>
                <a:srgbClr val="F17C20"/>
              </a:buClr>
              <a:buFont typeface="Arial" panose="020B0604020202020204" pitchFamily="34" charset="0"/>
              <a:buChar char="•"/>
            </a:pPr>
            <a:r>
              <a:rPr lang="en-US" sz="1600" dirty="0">
                <a:latin typeface="Montserrat" pitchFamily="2" charset="77"/>
              </a:rPr>
              <a:t>Users Keep Working</a:t>
            </a:r>
          </a:p>
        </p:txBody>
      </p:sp>
      <p:pic>
        <p:nvPicPr>
          <p:cNvPr id="16" name="Picture 15" descr="A close up of a sign&#10;&#10;Description automatically generated">
            <a:extLst>
              <a:ext uri="{FF2B5EF4-FFF2-40B4-BE49-F238E27FC236}">
                <a16:creationId xmlns:a16="http://schemas.microsoft.com/office/drawing/2014/main" id="{6202C0D4-FEEC-974A-8A8E-F387E482D93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58565" y="3005586"/>
            <a:ext cx="3061946" cy="1059433"/>
          </a:xfrm>
          <a:prstGeom prst="rect">
            <a:avLst/>
          </a:prstGeom>
        </p:spPr>
      </p:pic>
    </p:spTree>
    <p:extLst>
      <p:ext uri="{BB962C8B-B14F-4D97-AF65-F5344CB8AC3E}">
        <p14:creationId xmlns:p14="http://schemas.microsoft.com/office/powerpoint/2010/main" val="87346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FD42A394-E57D-D246-AF42-D96DD1B8B871}"/>
              </a:ext>
            </a:extLst>
          </p:cNvPr>
          <p:cNvCxnSpPr/>
          <p:nvPr/>
        </p:nvCxnSpPr>
        <p:spPr>
          <a:xfrm>
            <a:off x="4803143" y="2380343"/>
            <a:ext cx="0" cy="750315"/>
          </a:xfrm>
          <a:prstGeom prst="line">
            <a:avLst/>
          </a:prstGeom>
          <a:ln w="38100">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3D25C38-4A35-0B45-9719-99C468F0CF85}"/>
              </a:ext>
            </a:extLst>
          </p:cNvPr>
          <p:cNvCxnSpPr/>
          <p:nvPr/>
        </p:nvCxnSpPr>
        <p:spPr>
          <a:xfrm>
            <a:off x="7296961" y="2380343"/>
            <a:ext cx="0" cy="750315"/>
          </a:xfrm>
          <a:prstGeom prst="line">
            <a:avLst/>
          </a:prstGeom>
          <a:ln w="38100">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682A1C-0D2B-B244-86F2-0015081BB51F}"/>
              </a:ext>
            </a:extLst>
          </p:cNvPr>
          <p:cNvCxnSpPr/>
          <p:nvPr/>
        </p:nvCxnSpPr>
        <p:spPr>
          <a:xfrm>
            <a:off x="8647780" y="2380343"/>
            <a:ext cx="0" cy="750315"/>
          </a:xfrm>
          <a:prstGeom prst="line">
            <a:avLst/>
          </a:prstGeom>
          <a:ln w="38100">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E207B9D-5310-DA44-A96B-3A07F68B162C}"/>
              </a:ext>
            </a:extLst>
          </p:cNvPr>
          <p:cNvCxnSpPr/>
          <p:nvPr/>
        </p:nvCxnSpPr>
        <p:spPr>
          <a:xfrm>
            <a:off x="9572570" y="2380343"/>
            <a:ext cx="0" cy="750315"/>
          </a:xfrm>
          <a:prstGeom prst="line">
            <a:avLst/>
          </a:prstGeom>
          <a:ln w="38100">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4FEE228-18DD-674E-92EF-8A375253B5FF}"/>
              </a:ext>
            </a:extLst>
          </p:cNvPr>
          <p:cNvCxnSpPr/>
          <p:nvPr/>
        </p:nvCxnSpPr>
        <p:spPr>
          <a:xfrm>
            <a:off x="11162380" y="2380343"/>
            <a:ext cx="0" cy="750315"/>
          </a:xfrm>
          <a:prstGeom prst="line">
            <a:avLst/>
          </a:prstGeom>
          <a:ln w="38100">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61F8D3-8E37-304A-881F-B4035401420A}"/>
              </a:ext>
            </a:extLst>
          </p:cNvPr>
          <p:cNvCxnSpPr/>
          <p:nvPr/>
        </p:nvCxnSpPr>
        <p:spPr>
          <a:xfrm>
            <a:off x="3441934" y="2380343"/>
            <a:ext cx="0" cy="750315"/>
          </a:xfrm>
          <a:prstGeom prst="line">
            <a:avLst/>
          </a:prstGeom>
          <a:ln w="38100">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0359CC6-1B52-0A4D-BF4C-300F797F7EC5}"/>
              </a:ext>
            </a:extLst>
          </p:cNvPr>
          <p:cNvCxnSpPr/>
          <p:nvPr/>
        </p:nvCxnSpPr>
        <p:spPr>
          <a:xfrm>
            <a:off x="927334" y="2380343"/>
            <a:ext cx="0" cy="750315"/>
          </a:xfrm>
          <a:prstGeom prst="line">
            <a:avLst/>
          </a:prstGeom>
          <a:ln w="38100">
            <a:solidFill>
              <a:srgbClr val="292929"/>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2203051C-AEE5-7240-9D27-47B3E89DAD73}"/>
              </a:ext>
            </a:extLst>
          </p:cNvPr>
          <p:cNvSpPr/>
          <p:nvPr/>
        </p:nvSpPr>
        <p:spPr>
          <a:xfrm>
            <a:off x="8369416" y="2232494"/>
            <a:ext cx="3179501" cy="44416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6116B57F-F61B-9646-9786-A6734D7A9CEC}"/>
              </a:ext>
            </a:extLst>
          </p:cNvPr>
          <p:cNvSpPr/>
          <p:nvPr/>
        </p:nvSpPr>
        <p:spPr>
          <a:xfrm>
            <a:off x="4506249" y="2232494"/>
            <a:ext cx="3179501" cy="44416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0" name="Graphic 89">
            <a:extLst>
              <a:ext uri="{FF2B5EF4-FFF2-40B4-BE49-F238E27FC236}">
                <a16:creationId xmlns:a16="http://schemas.microsoft.com/office/drawing/2014/main" id="{BF561C06-E60E-C84B-B36B-9423B33C1C0A}"/>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46" r="43281"/>
          <a:stretch/>
        </p:blipFill>
        <p:spPr>
          <a:xfrm>
            <a:off x="6281105" y="1787678"/>
            <a:ext cx="783247" cy="629150"/>
          </a:xfrm>
          <a:prstGeom prst="rect">
            <a:avLst/>
          </a:prstGeom>
        </p:spPr>
      </p:pic>
      <p:sp>
        <p:nvSpPr>
          <p:cNvPr id="73" name="Rectangle 72">
            <a:extLst>
              <a:ext uri="{FF2B5EF4-FFF2-40B4-BE49-F238E27FC236}">
                <a16:creationId xmlns:a16="http://schemas.microsoft.com/office/drawing/2014/main" id="{5484E867-2381-514D-85F1-2B4D5BFA3237}"/>
              </a:ext>
            </a:extLst>
          </p:cNvPr>
          <p:cNvSpPr/>
          <p:nvPr/>
        </p:nvSpPr>
        <p:spPr>
          <a:xfrm>
            <a:off x="643082" y="2232494"/>
            <a:ext cx="3179501" cy="44416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92E269F-033A-1C43-AF20-A98119715E2B}"/>
              </a:ext>
            </a:extLst>
          </p:cNvPr>
          <p:cNvSpPr txBox="1"/>
          <p:nvPr/>
        </p:nvSpPr>
        <p:spPr>
          <a:xfrm>
            <a:off x="266700" y="428968"/>
            <a:ext cx="1192530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rPr>
              <a:t>CONTINUITY ENGINE</a:t>
            </a:r>
          </a:p>
        </p:txBody>
      </p:sp>
      <p:sp>
        <p:nvSpPr>
          <p:cNvPr id="3" name="TextBox 2">
            <a:extLst>
              <a:ext uri="{FF2B5EF4-FFF2-40B4-BE49-F238E27FC236}">
                <a16:creationId xmlns:a16="http://schemas.microsoft.com/office/drawing/2014/main" id="{BE7E1F70-52DB-BF4E-A88F-278180E83919}"/>
              </a:ext>
            </a:extLst>
          </p:cNvPr>
          <p:cNvSpPr txBox="1"/>
          <p:nvPr/>
        </p:nvSpPr>
        <p:spPr>
          <a:xfrm>
            <a:off x="266700" y="905994"/>
            <a:ext cx="10782300" cy="369332"/>
          </a:xfrm>
          <a:prstGeom prst="rect">
            <a:avLst/>
          </a:prstGeom>
          <a:noFill/>
        </p:spPr>
        <p:txBody>
          <a:bodyPr wrap="square" rtlCol="0" anchor="t">
            <a:spAutoFit/>
          </a:bodyPr>
          <a:lstStyle/>
          <a:p>
            <a:pPr algn="l"/>
            <a:r>
              <a:rPr lang="en-US" spc="0" dirty="0">
                <a:solidFill>
                  <a:schemeClr val="bg1">
                    <a:lumMod val="50000"/>
                  </a:schemeClr>
                </a:solidFill>
                <a:latin typeface="Montserrat" charset="0"/>
                <a:ea typeface="Montserrat" charset="0"/>
                <a:cs typeface="Montserrat" charset="0"/>
              </a:rPr>
              <a:t>Comprehensive BC/DR</a:t>
            </a:r>
          </a:p>
        </p:txBody>
      </p:sp>
      <p:cxnSp>
        <p:nvCxnSpPr>
          <p:cNvPr id="4" name="Straight Connector 3">
            <a:extLst>
              <a:ext uri="{FF2B5EF4-FFF2-40B4-BE49-F238E27FC236}">
                <a16:creationId xmlns:a16="http://schemas.microsoft.com/office/drawing/2014/main" id="{03059777-EAF8-AF4A-99E8-A00EE06DA6D8}"/>
              </a:ext>
            </a:extLst>
          </p:cNvPr>
          <p:cNvCxnSpPr>
            <a:cxnSpLocks/>
          </p:cNvCxnSpPr>
          <p:nvPr/>
        </p:nvCxnSpPr>
        <p:spPr>
          <a:xfrm>
            <a:off x="4164416" y="1797803"/>
            <a:ext cx="0" cy="40873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75BF67F-8462-A342-B10B-A874806CD960}"/>
              </a:ext>
            </a:extLst>
          </p:cNvPr>
          <p:cNvCxnSpPr>
            <a:cxnSpLocks/>
          </p:cNvCxnSpPr>
          <p:nvPr/>
        </p:nvCxnSpPr>
        <p:spPr>
          <a:xfrm>
            <a:off x="8027584" y="1797803"/>
            <a:ext cx="0" cy="40892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562DEEF-BBBB-9447-A589-3E6B695A9D20}"/>
              </a:ext>
            </a:extLst>
          </p:cNvPr>
          <p:cNvSpPr/>
          <p:nvPr/>
        </p:nvSpPr>
        <p:spPr>
          <a:xfrm>
            <a:off x="534432" y="3730735"/>
            <a:ext cx="3396801" cy="2231380"/>
          </a:xfrm>
          <a:prstGeom prst="rect">
            <a:avLst/>
          </a:prstGeom>
        </p:spPr>
        <p:txBody>
          <a:bodyPr wrap="square">
            <a:spAutoFit/>
          </a:bodyPr>
          <a:lstStyle/>
          <a:p>
            <a:pPr algn="ctr">
              <a:spcAft>
                <a:spcPts val="1800"/>
              </a:spcAft>
              <a:buClr>
                <a:srgbClr val="101921"/>
              </a:buClr>
            </a:pPr>
            <a:r>
              <a:rPr lang="en-US" sz="1400" b="1" dirty="0">
                <a:latin typeface="Montserrat" pitchFamily="2" charset="77"/>
              </a:rPr>
              <a:t>Intelligent Proactive Protection</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Application Aware</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Hardware &amp; Storage Agnostic</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Physical, Virtual, or Both</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Failover &amp; Back in Minutes</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Keep Users Connected</a:t>
            </a:r>
            <a:endParaRPr lang="en-US" sz="1400" dirty="0">
              <a:effectLst/>
              <a:latin typeface="Montserrat" pitchFamily="2" charset="77"/>
            </a:endParaRPr>
          </a:p>
        </p:txBody>
      </p:sp>
      <p:sp>
        <p:nvSpPr>
          <p:cNvPr id="30" name="Rectangle 29">
            <a:extLst>
              <a:ext uri="{FF2B5EF4-FFF2-40B4-BE49-F238E27FC236}">
                <a16:creationId xmlns:a16="http://schemas.microsoft.com/office/drawing/2014/main" id="{B8EDF546-CB66-ED49-A1BE-8780F06DD45E}"/>
              </a:ext>
            </a:extLst>
          </p:cNvPr>
          <p:cNvSpPr/>
          <p:nvPr/>
        </p:nvSpPr>
        <p:spPr>
          <a:xfrm>
            <a:off x="4455079" y="3730735"/>
            <a:ext cx="3396801" cy="2662267"/>
          </a:xfrm>
          <a:prstGeom prst="rect">
            <a:avLst/>
          </a:prstGeom>
        </p:spPr>
        <p:txBody>
          <a:bodyPr wrap="square">
            <a:spAutoFit/>
          </a:bodyPr>
          <a:lstStyle/>
          <a:p>
            <a:pPr algn="ctr">
              <a:spcAft>
                <a:spcPts val="1800"/>
              </a:spcAft>
              <a:buClr>
                <a:srgbClr val="101921"/>
              </a:buClr>
            </a:pPr>
            <a:r>
              <a:rPr lang="en-US" sz="1400" b="1" dirty="0">
                <a:latin typeface="Montserrat" pitchFamily="2" charset="77"/>
              </a:rPr>
              <a:t>Multi-Site Disaster Recovery </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Zero Geographical Limitations</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No Impact to Failover Time</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No Impact to User Experience</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Up to 30x Less Bandwidth Required</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Protect VMs or Application Chains</a:t>
            </a:r>
          </a:p>
        </p:txBody>
      </p:sp>
      <p:sp>
        <p:nvSpPr>
          <p:cNvPr id="31" name="Rectangle 30">
            <a:extLst>
              <a:ext uri="{FF2B5EF4-FFF2-40B4-BE49-F238E27FC236}">
                <a16:creationId xmlns:a16="http://schemas.microsoft.com/office/drawing/2014/main" id="{77746432-EC51-3040-A4E2-9178571C0F2F}"/>
              </a:ext>
            </a:extLst>
          </p:cNvPr>
          <p:cNvSpPr/>
          <p:nvPr/>
        </p:nvSpPr>
        <p:spPr>
          <a:xfrm>
            <a:off x="8288043" y="3730735"/>
            <a:ext cx="3396801" cy="2292935"/>
          </a:xfrm>
          <a:prstGeom prst="rect">
            <a:avLst/>
          </a:prstGeom>
        </p:spPr>
        <p:txBody>
          <a:bodyPr wrap="square">
            <a:spAutoFit/>
          </a:bodyPr>
          <a:lstStyle/>
          <a:p>
            <a:pPr algn="ctr">
              <a:spcAft>
                <a:spcPts val="1800"/>
              </a:spcAft>
            </a:pPr>
            <a:r>
              <a:rPr lang="en-US" sz="1400" b="1" dirty="0">
                <a:latin typeface="Montserrat" pitchFamily="2" charset="77"/>
              </a:rPr>
              <a:t>Tertiary Business Continuity</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Local HA AND Offsite DR</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Flexible Maintenance Enablement</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Protect n-Tier business process with consistent RTO/RPO</a:t>
            </a:r>
          </a:p>
          <a:p>
            <a:pPr marL="285750" indent="-285750">
              <a:spcAft>
                <a:spcPts val="1200"/>
              </a:spcAft>
              <a:buClr>
                <a:srgbClr val="F17C20"/>
              </a:buClr>
              <a:buFont typeface="Arial" panose="020B0604020202020204" pitchFamily="34" charset="0"/>
              <a:buChar char="•"/>
            </a:pPr>
            <a:r>
              <a:rPr lang="en-US" sz="1400" dirty="0">
                <a:latin typeface="Montserrat" pitchFamily="2" charset="77"/>
              </a:rPr>
              <a:t>Easy Stair Step to Cloud</a:t>
            </a:r>
          </a:p>
        </p:txBody>
      </p:sp>
      <p:pic>
        <p:nvPicPr>
          <p:cNvPr id="57" name="Graphic 56">
            <a:extLst>
              <a:ext uri="{FF2B5EF4-FFF2-40B4-BE49-F238E27FC236}">
                <a16:creationId xmlns:a16="http://schemas.microsoft.com/office/drawing/2014/main" id="{051763FB-A4C5-D649-887F-AF177D34FDF0}"/>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1342" t="14071" r="22328" b="14184"/>
          <a:stretch/>
        </p:blipFill>
        <p:spPr>
          <a:xfrm>
            <a:off x="7017957" y="1826132"/>
            <a:ext cx="667794" cy="850522"/>
          </a:xfrm>
          <a:prstGeom prst="rect">
            <a:avLst/>
          </a:prstGeom>
        </p:spPr>
      </p:pic>
      <p:sp>
        <p:nvSpPr>
          <p:cNvPr id="65" name="Rectangle 64">
            <a:extLst>
              <a:ext uri="{FF2B5EF4-FFF2-40B4-BE49-F238E27FC236}">
                <a16:creationId xmlns:a16="http://schemas.microsoft.com/office/drawing/2014/main" id="{201B8BBD-28CC-784D-BB77-9ED0DF08CC35}"/>
              </a:ext>
            </a:extLst>
          </p:cNvPr>
          <p:cNvSpPr/>
          <p:nvPr/>
        </p:nvSpPr>
        <p:spPr>
          <a:xfrm>
            <a:off x="643082" y="2929180"/>
            <a:ext cx="3179501" cy="402956"/>
          </a:xfrm>
          <a:prstGeom prst="rect">
            <a:avLst/>
          </a:prstGeom>
          <a:solidFill>
            <a:schemeClr val="accent3">
              <a:lumMod val="75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Montserrat" pitchFamily="2" charset="77"/>
              </a:rPr>
              <a:t>Local Area Network</a:t>
            </a:r>
          </a:p>
        </p:txBody>
      </p:sp>
      <p:sp>
        <p:nvSpPr>
          <p:cNvPr id="66" name="Rectangle 65">
            <a:extLst>
              <a:ext uri="{FF2B5EF4-FFF2-40B4-BE49-F238E27FC236}">
                <a16:creationId xmlns:a16="http://schemas.microsoft.com/office/drawing/2014/main" id="{211B369A-4064-A947-BB2E-0CC0DC24A7FB}"/>
              </a:ext>
            </a:extLst>
          </p:cNvPr>
          <p:cNvSpPr/>
          <p:nvPr/>
        </p:nvSpPr>
        <p:spPr>
          <a:xfrm>
            <a:off x="4506250" y="2929180"/>
            <a:ext cx="1119635" cy="402956"/>
          </a:xfrm>
          <a:prstGeom prst="rect">
            <a:avLst/>
          </a:prstGeom>
          <a:solidFill>
            <a:schemeClr val="accent3">
              <a:lumMod val="75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Montserrat" pitchFamily="2" charset="77"/>
              </a:rPr>
              <a:t>LAN</a:t>
            </a:r>
          </a:p>
        </p:txBody>
      </p:sp>
      <p:sp>
        <p:nvSpPr>
          <p:cNvPr id="67" name="Rectangle 66">
            <a:extLst>
              <a:ext uri="{FF2B5EF4-FFF2-40B4-BE49-F238E27FC236}">
                <a16:creationId xmlns:a16="http://schemas.microsoft.com/office/drawing/2014/main" id="{6F996152-71A8-D440-94E1-C67FC8BF3E70}"/>
              </a:ext>
            </a:extLst>
          </p:cNvPr>
          <p:cNvSpPr/>
          <p:nvPr/>
        </p:nvSpPr>
        <p:spPr>
          <a:xfrm>
            <a:off x="8369416" y="2929180"/>
            <a:ext cx="1589751" cy="402956"/>
          </a:xfrm>
          <a:prstGeom prst="rect">
            <a:avLst/>
          </a:prstGeom>
          <a:solidFill>
            <a:schemeClr val="accent3">
              <a:lumMod val="75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Montserrat" pitchFamily="2" charset="77"/>
              </a:rPr>
              <a:t>LAN</a:t>
            </a:r>
            <a:endParaRPr lang="en-US" b="1" dirty="0">
              <a:solidFill>
                <a:schemeClr val="bg1"/>
              </a:solidFill>
              <a:latin typeface="Montserrat" pitchFamily="2" charset="77"/>
            </a:endParaRPr>
          </a:p>
        </p:txBody>
      </p:sp>
      <p:sp>
        <p:nvSpPr>
          <p:cNvPr id="68" name="Rectangle 67">
            <a:extLst>
              <a:ext uri="{FF2B5EF4-FFF2-40B4-BE49-F238E27FC236}">
                <a16:creationId xmlns:a16="http://schemas.microsoft.com/office/drawing/2014/main" id="{C1908F39-0F39-CA4F-AB54-E05C39D2AFAA}"/>
              </a:ext>
            </a:extLst>
          </p:cNvPr>
          <p:cNvSpPr/>
          <p:nvPr/>
        </p:nvSpPr>
        <p:spPr>
          <a:xfrm>
            <a:off x="6566116" y="2929180"/>
            <a:ext cx="1119635" cy="402956"/>
          </a:xfrm>
          <a:prstGeom prst="rect">
            <a:avLst/>
          </a:prstGeom>
          <a:solidFill>
            <a:schemeClr val="accent3">
              <a:lumMod val="75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Montserrat" pitchFamily="2" charset="77"/>
              </a:rPr>
              <a:t>LAN</a:t>
            </a:r>
            <a:endParaRPr lang="en-US" b="1" dirty="0">
              <a:solidFill>
                <a:schemeClr val="bg1"/>
              </a:solidFill>
              <a:latin typeface="Montserrat" pitchFamily="2" charset="77"/>
            </a:endParaRPr>
          </a:p>
        </p:txBody>
      </p:sp>
      <p:sp>
        <p:nvSpPr>
          <p:cNvPr id="70" name="Rectangle 69">
            <a:extLst>
              <a:ext uri="{FF2B5EF4-FFF2-40B4-BE49-F238E27FC236}">
                <a16:creationId xmlns:a16="http://schemas.microsoft.com/office/drawing/2014/main" id="{D5BD83D6-E74C-4144-B60B-FBB0FD028274}"/>
              </a:ext>
            </a:extLst>
          </p:cNvPr>
          <p:cNvSpPr/>
          <p:nvPr/>
        </p:nvSpPr>
        <p:spPr>
          <a:xfrm>
            <a:off x="10429284" y="2929180"/>
            <a:ext cx="1119635" cy="402956"/>
          </a:xfrm>
          <a:prstGeom prst="rect">
            <a:avLst/>
          </a:prstGeom>
          <a:solidFill>
            <a:schemeClr val="accent3">
              <a:lumMod val="75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Montserrat" pitchFamily="2" charset="77"/>
              </a:rPr>
              <a:t>LAN</a:t>
            </a:r>
            <a:endParaRPr lang="en-US" b="1" dirty="0">
              <a:solidFill>
                <a:schemeClr val="bg1"/>
              </a:solidFill>
              <a:latin typeface="Montserrat" pitchFamily="2" charset="77"/>
            </a:endParaRPr>
          </a:p>
        </p:txBody>
      </p:sp>
      <p:pic>
        <p:nvPicPr>
          <p:cNvPr id="83" name="Graphic 82">
            <a:extLst>
              <a:ext uri="{FF2B5EF4-FFF2-40B4-BE49-F238E27FC236}">
                <a16:creationId xmlns:a16="http://schemas.microsoft.com/office/drawing/2014/main" id="{84BF3F84-9A55-7B4E-A9DA-8336B4C72492}"/>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2846" r="33806"/>
          <a:stretch/>
        </p:blipFill>
        <p:spPr>
          <a:xfrm>
            <a:off x="1040235" y="1495390"/>
            <a:ext cx="2199392" cy="1138870"/>
          </a:xfrm>
          <a:prstGeom prst="rect">
            <a:avLst/>
          </a:prstGeom>
        </p:spPr>
      </p:pic>
      <p:pic>
        <p:nvPicPr>
          <p:cNvPr id="85" name="Graphic 84">
            <a:extLst>
              <a:ext uri="{FF2B5EF4-FFF2-40B4-BE49-F238E27FC236}">
                <a16:creationId xmlns:a16="http://schemas.microsoft.com/office/drawing/2014/main" id="{A7554B84-98C3-6643-AA84-9D6A8D632D42}"/>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2846" r="33806"/>
          <a:stretch/>
        </p:blipFill>
        <p:spPr>
          <a:xfrm>
            <a:off x="8569446" y="1826132"/>
            <a:ext cx="980508" cy="507718"/>
          </a:xfrm>
          <a:prstGeom prst="rect">
            <a:avLst/>
          </a:prstGeom>
        </p:spPr>
      </p:pic>
      <p:pic>
        <p:nvPicPr>
          <p:cNvPr id="86" name="Graphic 85">
            <a:extLst>
              <a:ext uri="{FF2B5EF4-FFF2-40B4-BE49-F238E27FC236}">
                <a16:creationId xmlns:a16="http://schemas.microsoft.com/office/drawing/2014/main" id="{02CC3F64-7828-8B4C-8090-F6D17EBAFF67}"/>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569" r="33805"/>
          <a:stretch/>
        </p:blipFill>
        <p:spPr>
          <a:xfrm>
            <a:off x="9710591" y="1826132"/>
            <a:ext cx="1400309" cy="507718"/>
          </a:xfrm>
          <a:prstGeom prst="rect">
            <a:avLst/>
          </a:prstGeom>
        </p:spPr>
      </p:pic>
      <p:pic>
        <p:nvPicPr>
          <p:cNvPr id="88" name="Graphic 87">
            <a:extLst>
              <a:ext uri="{FF2B5EF4-FFF2-40B4-BE49-F238E27FC236}">
                <a16:creationId xmlns:a16="http://schemas.microsoft.com/office/drawing/2014/main" id="{06C20851-3CD7-2046-BC28-152E07121B46}"/>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46" r="42322"/>
          <a:stretch/>
        </p:blipFill>
        <p:spPr>
          <a:xfrm>
            <a:off x="4908946" y="1787678"/>
            <a:ext cx="812722" cy="629150"/>
          </a:xfrm>
          <a:prstGeom prst="rect">
            <a:avLst/>
          </a:prstGeom>
        </p:spPr>
      </p:pic>
      <p:pic>
        <p:nvPicPr>
          <p:cNvPr id="58" name="Graphic 57">
            <a:extLst>
              <a:ext uri="{FF2B5EF4-FFF2-40B4-BE49-F238E27FC236}">
                <a16:creationId xmlns:a16="http://schemas.microsoft.com/office/drawing/2014/main" id="{EC2FC301-DAEE-E147-B6F3-115383FC50A5}"/>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21342" t="14071" r="22328" b="14184"/>
          <a:stretch/>
        </p:blipFill>
        <p:spPr>
          <a:xfrm>
            <a:off x="4506250" y="1826132"/>
            <a:ext cx="667794" cy="850522"/>
          </a:xfrm>
          <a:prstGeom prst="rect">
            <a:avLst/>
          </a:prstGeom>
        </p:spPr>
      </p:pic>
      <p:pic>
        <p:nvPicPr>
          <p:cNvPr id="61" name="Graphic 60">
            <a:extLst>
              <a:ext uri="{FF2B5EF4-FFF2-40B4-BE49-F238E27FC236}">
                <a16:creationId xmlns:a16="http://schemas.microsoft.com/office/drawing/2014/main" id="{87C3763C-17B3-0D42-9048-FB36DAE84D2D}"/>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21342" t="14071" r="22328" b="14184"/>
          <a:stretch/>
        </p:blipFill>
        <p:spPr>
          <a:xfrm>
            <a:off x="643082" y="1826132"/>
            <a:ext cx="667794" cy="850522"/>
          </a:xfrm>
          <a:prstGeom prst="rect">
            <a:avLst/>
          </a:prstGeom>
        </p:spPr>
      </p:pic>
      <p:pic>
        <p:nvPicPr>
          <p:cNvPr id="63" name="Graphic 62">
            <a:extLst>
              <a:ext uri="{FF2B5EF4-FFF2-40B4-BE49-F238E27FC236}">
                <a16:creationId xmlns:a16="http://schemas.microsoft.com/office/drawing/2014/main" id="{FB16EFD9-C0B3-5543-90D6-51BEE82D4E8D}"/>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21342" t="14071" r="22328" b="14184"/>
          <a:stretch/>
        </p:blipFill>
        <p:spPr>
          <a:xfrm>
            <a:off x="8369417" y="1826132"/>
            <a:ext cx="667794" cy="850522"/>
          </a:xfrm>
          <a:prstGeom prst="rect">
            <a:avLst/>
          </a:prstGeom>
        </p:spPr>
      </p:pic>
      <p:pic>
        <p:nvPicPr>
          <p:cNvPr id="60" name="Graphic 59">
            <a:extLst>
              <a:ext uri="{FF2B5EF4-FFF2-40B4-BE49-F238E27FC236}">
                <a16:creationId xmlns:a16="http://schemas.microsoft.com/office/drawing/2014/main" id="{285FE0BA-6073-5D4B-AAFE-FC1D6707AB6A}"/>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1342" t="14071" r="22328" b="14184"/>
          <a:stretch/>
        </p:blipFill>
        <p:spPr>
          <a:xfrm>
            <a:off x="3154789" y="1826132"/>
            <a:ext cx="667794" cy="850522"/>
          </a:xfrm>
          <a:prstGeom prst="rect">
            <a:avLst/>
          </a:prstGeom>
        </p:spPr>
      </p:pic>
      <p:pic>
        <p:nvPicPr>
          <p:cNvPr id="62" name="Graphic 61">
            <a:extLst>
              <a:ext uri="{FF2B5EF4-FFF2-40B4-BE49-F238E27FC236}">
                <a16:creationId xmlns:a16="http://schemas.microsoft.com/office/drawing/2014/main" id="{93649DA6-2788-A94B-912A-15C60D53A5C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1342" t="14071" r="22328" b="14184"/>
          <a:stretch/>
        </p:blipFill>
        <p:spPr>
          <a:xfrm>
            <a:off x="10881124" y="1826132"/>
            <a:ext cx="667794" cy="850522"/>
          </a:xfrm>
          <a:prstGeom prst="rect">
            <a:avLst/>
          </a:prstGeom>
        </p:spPr>
      </p:pic>
      <p:pic>
        <p:nvPicPr>
          <p:cNvPr id="64" name="Graphic 63">
            <a:extLst>
              <a:ext uri="{FF2B5EF4-FFF2-40B4-BE49-F238E27FC236}">
                <a16:creationId xmlns:a16="http://schemas.microsoft.com/office/drawing/2014/main" id="{DD4FAD6C-9D10-784C-A60D-3612E07C8267}"/>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1342" t="14071" r="22328" b="14184"/>
          <a:stretch/>
        </p:blipFill>
        <p:spPr>
          <a:xfrm>
            <a:off x="9291373" y="1826132"/>
            <a:ext cx="667794" cy="850522"/>
          </a:xfrm>
          <a:prstGeom prst="rect">
            <a:avLst/>
          </a:prstGeom>
        </p:spPr>
      </p:pic>
      <p:grpSp>
        <p:nvGrpSpPr>
          <p:cNvPr id="40" name="Group 39">
            <a:extLst>
              <a:ext uri="{FF2B5EF4-FFF2-40B4-BE49-F238E27FC236}">
                <a16:creationId xmlns:a16="http://schemas.microsoft.com/office/drawing/2014/main" id="{91B339DF-5E00-2147-9222-1C5DFDC2F894}"/>
              </a:ext>
            </a:extLst>
          </p:cNvPr>
          <p:cNvGrpSpPr/>
          <p:nvPr/>
        </p:nvGrpSpPr>
        <p:grpSpPr>
          <a:xfrm>
            <a:off x="9864694" y="1953658"/>
            <a:ext cx="596015" cy="392876"/>
            <a:chOff x="9471592" y="4080953"/>
            <a:chExt cx="873760" cy="575958"/>
          </a:xfrm>
        </p:grpSpPr>
        <p:grpSp>
          <p:nvGrpSpPr>
            <p:cNvPr id="41" name="Group 40">
              <a:extLst>
                <a:ext uri="{FF2B5EF4-FFF2-40B4-BE49-F238E27FC236}">
                  <a16:creationId xmlns:a16="http://schemas.microsoft.com/office/drawing/2014/main" id="{258802B5-ECF1-2E4D-8A8F-33C601F2B9EE}"/>
                </a:ext>
              </a:extLst>
            </p:cNvPr>
            <p:cNvGrpSpPr/>
            <p:nvPr/>
          </p:nvGrpSpPr>
          <p:grpSpPr>
            <a:xfrm>
              <a:off x="9471592" y="4080953"/>
              <a:ext cx="873760" cy="575958"/>
              <a:chOff x="8636163" y="3643938"/>
              <a:chExt cx="873760" cy="575958"/>
            </a:xfrm>
          </p:grpSpPr>
          <p:sp>
            <p:nvSpPr>
              <p:cNvPr id="45" name="Oval 44">
                <a:extLst>
                  <a:ext uri="{FF2B5EF4-FFF2-40B4-BE49-F238E27FC236}">
                    <a16:creationId xmlns:a16="http://schemas.microsoft.com/office/drawing/2014/main" id="{1AED2DC1-B8AC-BB4D-B804-85CDA115AFCF}"/>
                  </a:ext>
                </a:extLst>
              </p:cNvPr>
              <p:cNvSpPr/>
              <p:nvPr/>
            </p:nvSpPr>
            <p:spPr>
              <a:xfrm rot="20570520">
                <a:off x="8722291" y="3643938"/>
                <a:ext cx="264691" cy="190686"/>
              </a:xfrm>
              <a:prstGeom prst="ellipse">
                <a:avLst/>
              </a:prstGeom>
              <a:gradFill flip="none" rotWithShape="1">
                <a:gsLst>
                  <a:gs pos="0">
                    <a:srgbClr val="D03232"/>
                  </a:gs>
                  <a:gs pos="58000">
                    <a:srgbClr val="C00000"/>
                  </a:gs>
                  <a:gs pos="100000">
                    <a:srgbClr val="FF0000"/>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C6FEEA8-80AD-DD41-BE4C-F377C5549F0D}"/>
                  </a:ext>
                </a:extLst>
              </p:cNvPr>
              <p:cNvSpPr/>
              <p:nvPr/>
            </p:nvSpPr>
            <p:spPr>
              <a:xfrm rot="20570520">
                <a:off x="9146843" y="4029210"/>
                <a:ext cx="264691" cy="190686"/>
              </a:xfrm>
              <a:prstGeom prst="ellipse">
                <a:avLst/>
              </a:prstGeom>
              <a:gradFill flip="none" rotWithShape="1">
                <a:gsLst>
                  <a:gs pos="0">
                    <a:srgbClr val="D03232"/>
                  </a:gs>
                  <a:gs pos="58000">
                    <a:srgbClr val="C00000"/>
                  </a:gs>
                  <a:gs pos="100000">
                    <a:srgbClr val="FF0000"/>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6F2593A-C0B5-424D-AC58-9E167F10CDAB}"/>
                  </a:ext>
                </a:extLst>
              </p:cNvPr>
              <p:cNvSpPr/>
              <p:nvPr/>
            </p:nvSpPr>
            <p:spPr>
              <a:xfrm>
                <a:off x="8636163" y="3708926"/>
                <a:ext cx="873760" cy="457874"/>
              </a:xfrm>
              <a:prstGeom prst="ellipse">
                <a:avLst/>
              </a:prstGeom>
              <a:gradFill flip="none" rotWithShape="1">
                <a:gsLst>
                  <a:gs pos="0">
                    <a:srgbClr val="D03232"/>
                  </a:gs>
                  <a:gs pos="58000">
                    <a:srgbClr val="C00000"/>
                  </a:gs>
                  <a:gs pos="100000">
                    <a:srgbClr val="FF0000"/>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082A97BB-96B2-B745-BC28-3A2AC15A6B5B}"/>
                </a:ext>
              </a:extLst>
            </p:cNvPr>
            <p:cNvSpPr txBox="1"/>
            <p:nvPr/>
          </p:nvSpPr>
          <p:spPr>
            <a:xfrm>
              <a:off x="9536470" y="4261210"/>
              <a:ext cx="744003" cy="270721"/>
            </a:xfrm>
            <a:prstGeom prst="rect">
              <a:avLst/>
            </a:prstGeom>
            <a:noFill/>
          </p:spPr>
          <p:txBody>
            <a:bodyPr wrap="square" lIns="0" rIns="0" rtlCol="0">
              <a:spAutoFit/>
            </a:bodyPr>
            <a:lstStyle/>
            <a:p>
              <a:pPr algn="ctr"/>
              <a:r>
                <a:rPr lang="en-US" sz="600" dirty="0">
                  <a:solidFill>
                    <a:schemeClr val="bg1"/>
                  </a:solidFill>
                  <a:latin typeface="Calibri" charset="0"/>
                  <a:ea typeface="Calibri" charset="0"/>
                  <a:cs typeface="Calibri" charset="0"/>
                </a:rPr>
                <a:t>WANSmart™</a:t>
              </a:r>
            </a:p>
          </p:txBody>
        </p:sp>
        <p:sp>
          <p:nvSpPr>
            <p:cNvPr id="43" name="Chevron 42">
              <a:extLst>
                <a:ext uri="{FF2B5EF4-FFF2-40B4-BE49-F238E27FC236}">
                  <a16:creationId xmlns:a16="http://schemas.microsoft.com/office/drawing/2014/main" id="{35FCC0FD-DA04-1147-9EE2-B03AB8A7D04B}"/>
                </a:ext>
              </a:extLst>
            </p:cNvPr>
            <p:cNvSpPr/>
            <p:nvPr/>
          </p:nvSpPr>
          <p:spPr>
            <a:xfrm rot="2447381">
              <a:off x="10058401" y="4525207"/>
              <a:ext cx="101599" cy="86689"/>
            </a:xfrm>
            <a:prstGeom prst="chevron">
              <a:avLst>
                <a:gd name="adj" fmla="val 82863"/>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hevron 43">
              <a:extLst>
                <a:ext uri="{FF2B5EF4-FFF2-40B4-BE49-F238E27FC236}">
                  <a16:creationId xmlns:a16="http://schemas.microsoft.com/office/drawing/2014/main" id="{BAD490AC-8661-D14F-A416-AA7EFE068D46}"/>
                </a:ext>
              </a:extLst>
            </p:cNvPr>
            <p:cNvSpPr/>
            <p:nvPr/>
          </p:nvSpPr>
          <p:spPr>
            <a:xfrm rot="13816506">
              <a:off x="9631681" y="4128967"/>
              <a:ext cx="101599" cy="86689"/>
            </a:xfrm>
            <a:prstGeom prst="chevron">
              <a:avLst>
                <a:gd name="adj" fmla="val 82863"/>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8" name="Group 47">
            <a:extLst>
              <a:ext uri="{FF2B5EF4-FFF2-40B4-BE49-F238E27FC236}">
                <a16:creationId xmlns:a16="http://schemas.microsoft.com/office/drawing/2014/main" id="{2ADA1F3D-CC3C-3742-AB31-F1FF205084CD}"/>
              </a:ext>
            </a:extLst>
          </p:cNvPr>
          <p:cNvGrpSpPr/>
          <p:nvPr/>
        </p:nvGrpSpPr>
        <p:grpSpPr>
          <a:xfrm>
            <a:off x="5707561" y="1979968"/>
            <a:ext cx="596015" cy="392876"/>
            <a:chOff x="9471592" y="4080953"/>
            <a:chExt cx="873760" cy="575958"/>
          </a:xfrm>
        </p:grpSpPr>
        <p:grpSp>
          <p:nvGrpSpPr>
            <p:cNvPr id="49" name="Group 48">
              <a:extLst>
                <a:ext uri="{FF2B5EF4-FFF2-40B4-BE49-F238E27FC236}">
                  <a16:creationId xmlns:a16="http://schemas.microsoft.com/office/drawing/2014/main" id="{7F88E31C-2CD7-2049-B650-694E9E63C4F4}"/>
                </a:ext>
              </a:extLst>
            </p:cNvPr>
            <p:cNvGrpSpPr/>
            <p:nvPr/>
          </p:nvGrpSpPr>
          <p:grpSpPr>
            <a:xfrm>
              <a:off x="9471592" y="4080953"/>
              <a:ext cx="873760" cy="575958"/>
              <a:chOff x="8636163" y="3643938"/>
              <a:chExt cx="873760" cy="575958"/>
            </a:xfrm>
          </p:grpSpPr>
          <p:sp>
            <p:nvSpPr>
              <p:cNvPr id="53" name="Oval 52">
                <a:extLst>
                  <a:ext uri="{FF2B5EF4-FFF2-40B4-BE49-F238E27FC236}">
                    <a16:creationId xmlns:a16="http://schemas.microsoft.com/office/drawing/2014/main" id="{0E3E6649-1BDF-A34C-AA70-D91E41362668}"/>
                  </a:ext>
                </a:extLst>
              </p:cNvPr>
              <p:cNvSpPr/>
              <p:nvPr/>
            </p:nvSpPr>
            <p:spPr>
              <a:xfrm rot="20570520">
                <a:off x="8722291" y="3643938"/>
                <a:ext cx="264691" cy="190686"/>
              </a:xfrm>
              <a:prstGeom prst="ellipse">
                <a:avLst/>
              </a:prstGeom>
              <a:gradFill flip="none" rotWithShape="1">
                <a:gsLst>
                  <a:gs pos="0">
                    <a:srgbClr val="D03232"/>
                  </a:gs>
                  <a:gs pos="58000">
                    <a:srgbClr val="C00000"/>
                  </a:gs>
                  <a:gs pos="100000">
                    <a:srgbClr val="FF0000"/>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E9E9896-3951-E842-AE3A-F022388F748E}"/>
                  </a:ext>
                </a:extLst>
              </p:cNvPr>
              <p:cNvSpPr/>
              <p:nvPr/>
            </p:nvSpPr>
            <p:spPr>
              <a:xfrm rot="20570520">
                <a:off x="9146843" y="4029210"/>
                <a:ext cx="264691" cy="190686"/>
              </a:xfrm>
              <a:prstGeom prst="ellipse">
                <a:avLst/>
              </a:prstGeom>
              <a:gradFill flip="none" rotWithShape="1">
                <a:gsLst>
                  <a:gs pos="0">
                    <a:srgbClr val="D03232"/>
                  </a:gs>
                  <a:gs pos="58000">
                    <a:srgbClr val="C00000"/>
                  </a:gs>
                  <a:gs pos="100000">
                    <a:srgbClr val="FF0000"/>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BCA2F4D-7D80-B64A-9248-11936577F24F}"/>
                  </a:ext>
                </a:extLst>
              </p:cNvPr>
              <p:cNvSpPr/>
              <p:nvPr/>
            </p:nvSpPr>
            <p:spPr>
              <a:xfrm>
                <a:off x="8636163" y="3708926"/>
                <a:ext cx="873760" cy="457874"/>
              </a:xfrm>
              <a:prstGeom prst="ellipse">
                <a:avLst/>
              </a:prstGeom>
              <a:gradFill flip="none" rotWithShape="1">
                <a:gsLst>
                  <a:gs pos="0">
                    <a:srgbClr val="D03232"/>
                  </a:gs>
                  <a:gs pos="58000">
                    <a:srgbClr val="C00000"/>
                  </a:gs>
                  <a:gs pos="100000">
                    <a:srgbClr val="FF0000"/>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27D3A621-78EF-424B-8203-4387FED972C0}"/>
                </a:ext>
              </a:extLst>
            </p:cNvPr>
            <p:cNvSpPr txBox="1"/>
            <p:nvPr/>
          </p:nvSpPr>
          <p:spPr>
            <a:xfrm>
              <a:off x="9536470" y="4261210"/>
              <a:ext cx="744003" cy="270721"/>
            </a:xfrm>
            <a:prstGeom prst="rect">
              <a:avLst/>
            </a:prstGeom>
            <a:noFill/>
          </p:spPr>
          <p:txBody>
            <a:bodyPr wrap="square" lIns="0" rIns="0" rtlCol="0">
              <a:spAutoFit/>
            </a:bodyPr>
            <a:lstStyle/>
            <a:p>
              <a:pPr algn="ctr"/>
              <a:r>
                <a:rPr lang="en-US" sz="600" dirty="0">
                  <a:solidFill>
                    <a:schemeClr val="bg1"/>
                  </a:solidFill>
                  <a:latin typeface="Calibri" charset="0"/>
                  <a:ea typeface="Calibri" charset="0"/>
                  <a:cs typeface="Calibri" charset="0"/>
                </a:rPr>
                <a:t>WANSmart™</a:t>
              </a:r>
            </a:p>
          </p:txBody>
        </p:sp>
        <p:sp>
          <p:nvSpPr>
            <p:cNvPr id="51" name="Chevron 50">
              <a:extLst>
                <a:ext uri="{FF2B5EF4-FFF2-40B4-BE49-F238E27FC236}">
                  <a16:creationId xmlns:a16="http://schemas.microsoft.com/office/drawing/2014/main" id="{9E016F9D-4D78-2D45-B065-7071D1278AA2}"/>
                </a:ext>
              </a:extLst>
            </p:cNvPr>
            <p:cNvSpPr/>
            <p:nvPr/>
          </p:nvSpPr>
          <p:spPr>
            <a:xfrm rot="2447381">
              <a:off x="10058401" y="4525207"/>
              <a:ext cx="101599" cy="86689"/>
            </a:xfrm>
            <a:prstGeom prst="chevron">
              <a:avLst>
                <a:gd name="adj" fmla="val 82863"/>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hevron 51">
              <a:extLst>
                <a:ext uri="{FF2B5EF4-FFF2-40B4-BE49-F238E27FC236}">
                  <a16:creationId xmlns:a16="http://schemas.microsoft.com/office/drawing/2014/main" id="{9108F79A-2196-794B-940D-2B08BC424D4B}"/>
                </a:ext>
              </a:extLst>
            </p:cNvPr>
            <p:cNvSpPr/>
            <p:nvPr/>
          </p:nvSpPr>
          <p:spPr>
            <a:xfrm rot="13816506">
              <a:off x="9631681" y="4128967"/>
              <a:ext cx="101599" cy="86689"/>
            </a:xfrm>
            <a:prstGeom prst="chevron">
              <a:avLst>
                <a:gd name="adj" fmla="val 82863"/>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33675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15F5878-7BF0-7E48-89A9-3B371E88B35B}"/>
              </a:ext>
            </a:extLst>
          </p:cNvPr>
          <p:cNvSpPr/>
          <p:nvPr/>
        </p:nvSpPr>
        <p:spPr>
          <a:xfrm>
            <a:off x="788294" y="1985146"/>
            <a:ext cx="2319265" cy="2790375"/>
          </a:xfrm>
          <a:custGeom>
            <a:avLst/>
            <a:gdLst>
              <a:gd name="connsiteX0" fmla="*/ 0 w 896865"/>
              <a:gd name="connsiteY0" fmla="*/ 0 h 1435779"/>
              <a:gd name="connsiteX1" fmla="*/ 896865 w 896865"/>
              <a:gd name="connsiteY1" fmla="*/ 0 h 1435779"/>
              <a:gd name="connsiteX2" fmla="*/ 896865 w 896865"/>
              <a:gd name="connsiteY2" fmla="*/ 1435779 h 1435779"/>
              <a:gd name="connsiteX3" fmla="*/ 0 w 896865"/>
              <a:gd name="connsiteY3" fmla="*/ 1435779 h 1435779"/>
              <a:gd name="connsiteX4" fmla="*/ 0 w 896865"/>
              <a:gd name="connsiteY4" fmla="*/ 0 h 1435779"/>
              <a:gd name="connsiteX0" fmla="*/ 0 w 1638545"/>
              <a:gd name="connsiteY0" fmla="*/ 0 h 1435779"/>
              <a:gd name="connsiteX1" fmla="*/ 1638545 w 1638545"/>
              <a:gd name="connsiteY1" fmla="*/ 426720 h 1435779"/>
              <a:gd name="connsiteX2" fmla="*/ 896865 w 1638545"/>
              <a:gd name="connsiteY2" fmla="*/ 1435779 h 1435779"/>
              <a:gd name="connsiteX3" fmla="*/ 0 w 1638545"/>
              <a:gd name="connsiteY3" fmla="*/ 1435779 h 1435779"/>
              <a:gd name="connsiteX4" fmla="*/ 0 w 1638545"/>
              <a:gd name="connsiteY4" fmla="*/ 0 h 1435779"/>
              <a:gd name="connsiteX0" fmla="*/ 1615440 w 1638545"/>
              <a:gd name="connsiteY0" fmla="*/ 0 h 2360339"/>
              <a:gd name="connsiteX1" fmla="*/ 1638545 w 1638545"/>
              <a:gd name="connsiteY1" fmla="*/ 1351280 h 2360339"/>
              <a:gd name="connsiteX2" fmla="*/ 896865 w 1638545"/>
              <a:gd name="connsiteY2" fmla="*/ 2360339 h 2360339"/>
              <a:gd name="connsiteX3" fmla="*/ 0 w 1638545"/>
              <a:gd name="connsiteY3" fmla="*/ 2360339 h 2360339"/>
              <a:gd name="connsiteX4" fmla="*/ 1615440 w 1638545"/>
              <a:gd name="connsiteY4" fmla="*/ 0 h 2360339"/>
              <a:gd name="connsiteX0" fmla="*/ 1615440 w 1638545"/>
              <a:gd name="connsiteY0" fmla="*/ 0 h 2766739"/>
              <a:gd name="connsiteX1" fmla="*/ 1638545 w 1638545"/>
              <a:gd name="connsiteY1" fmla="*/ 1351280 h 2766739"/>
              <a:gd name="connsiteX2" fmla="*/ 866385 w 1638545"/>
              <a:gd name="connsiteY2" fmla="*/ 2766739 h 2766739"/>
              <a:gd name="connsiteX3" fmla="*/ 0 w 1638545"/>
              <a:gd name="connsiteY3" fmla="*/ 2360339 h 2766739"/>
              <a:gd name="connsiteX4" fmla="*/ 1615440 w 1638545"/>
              <a:gd name="connsiteY4" fmla="*/ 0 h 2766739"/>
              <a:gd name="connsiteX0" fmla="*/ 1412240 w 1435345"/>
              <a:gd name="connsiteY0" fmla="*/ 0 h 2766739"/>
              <a:gd name="connsiteX1" fmla="*/ 1435345 w 1435345"/>
              <a:gd name="connsiteY1" fmla="*/ 1351280 h 2766739"/>
              <a:gd name="connsiteX2" fmla="*/ 663185 w 1435345"/>
              <a:gd name="connsiteY2" fmla="*/ 2766739 h 2766739"/>
              <a:gd name="connsiteX3" fmla="*/ 0 w 1435345"/>
              <a:gd name="connsiteY3" fmla="*/ 2431459 h 2766739"/>
              <a:gd name="connsiteX4" fmla="*/ 1412240 w 1435345"/>
              <a:gd name="connsiteY4" fmla="*/ 0 h 2766739"/>
              <a:gd name="connsiteX0" fmla="*/ 1412240 w 2319265"/>
              <a:gd name="connsiteY0" fmla="*/ 0 h 2766739"/>
              <a:gd name="connsiteX1" fmla="*/ 2319265 w 2319265"/>
              <a:gd name="connsiteY1" fmla="*/ 1351280 h 2766739"/>
              <a:gd name="connsiteX2" fmla="*/ 663185 w 2319265"/>
              <a:gd name="connsiteY2" fmla="*/ 2766739 h 2766739"/>
              <a:gd name="connsiteX3" fmla="*/ 0 w 2319265"/>
              <a:gd name="connsiteY3" fmla="*/ 2431459 h 2766739"/>
              <a:gd name="connsiteX4" fmla="*/ 1412240 w 2319265"/>
              <a:gd name="connsiteY4" fmla="*/ 0 h 2766739"/>
              <a:gd name="connsiteX0" fmla="*/ 1412240 w 2319265"/>
              <a:gd name="connsiteY0" fmla="*/ 0 h 2776899"/>
              <a:gd name="connsiteX1" fmla="*/ 2319265 w 2319265"/>
              <a:gd name="connsiteY1" fmla="*/ 1351280 h 2776899"/>
              <a:gd name="connsiteX2" fmla="*/ 551425 w 2319265"/>
              <a:gd name="connsiteY2" fmla="*/ 2776899 h 2776899"/>
              <a:gd name="connsiteX3" fmla="*/ 0 w 2319265"/>
              <a:gd name="connsiteY3" fmla="*/ 2431459 h 2776899"/>
              <a:gd name="connsiteX4" fmla="*/ 1412240 w 2319265"/>
              <a:gd name="connsiteY4" fmla="*/ 0 h 2776899"/>
              <a:gd name="connsiteX0" fmla="*/ 1384670 w 2319265"/>
              <a:gd name="connsiteY0" fmla="*/ 0 h 2772304"/>
              <a:gd name="connsiteX1" fmla="*/ 2319265 w 2319265"/>
              <a:gd name="connsiteY1" fmla="*/ 1346685 h 2772304"/>
              <a:gd name="connsiteX2" fmla="*/ 551425 w 2319265"/>
              <a:gd name="connsiteY2" fmla="*/ 2772304 h 2772304"/>
              <a:gd name="connsiteX3" fmla="*/ 0 w 2319265"/>
              <a:gd name="connsiteY3" fmla="*/ 2426864 h 2772304"/>
              <a:gd name="connsiteX4" fmla="*/ 1384670 w 2319265"/>
              <a:gd name="connsiteY4" fmla="*/ 0 h 2772304"/>
              <a:gd name="connsiteX0" fmla="*/ 1381056 w 2319265"/>
              <a:gd name="connsiteY0" fmla="*/ 0 h 2790375"/>
              <a:gd name="connsiteX1" fmla="*/ 2319265 w 2319265"/>
              <a:gd name="connsiteY1" fmla="*/ 1364756 h 2790375"/>
              <a:gd name="connsiteX2" fmla="*/ 551425 w 2319265"/>
              <a:gd name="connsiteY2" fmla="*/ 2790375 h 2790375"/>
              <a:gd name="connsiteX3" fmla="*/ 0 w 2319265"/>
              <a:gd name="connsiteY3" fmla="*/ 2444935 h 2790375"/>
              <a:gd name="connsiteX4" fmla="*/ 1381056 w 2319265"/>
              <a:gd name="connsiteY4" fmla="*/ 0 h 279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265" h="2790375">
                <a:moveTo>
                  <a:pt x="1381056" y="0"/>
                </a:moveTo>
                <a:lnTo>
                  <a:pt x="2319265" y="1364756"/>
                </a:lnTo>
                <a:lnTo>
                  <a:pt x="551425" y="2790375"/>
                </a:lnTo>
                <a:lnTo>
                  <a:pt x="0" y="2444935"/>
                </a:lnTo>
                <a:lnTo>
                  <a:pt x="1381056"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76691207-ED2B-2144-809D-5CBFF5F6F0CA}"/>
              </a:ext>
            </a:extLst>
          </p:cNvPr>
          <p:cNvSpPr/>
          <p:nvPr/>
        </p:nvSpPr>
        <p:spPr>
          <a:xfrm>
            <a:off x="255219" y="4106693"/>
            <a:ext cx="1266893" cy="1637298"/>
          </a:xfrm>
          <a:prstGeom prst="cube">
            <a:avLst>
              <a:gd name="adj" fmla="val 11785"/>
            </a:avLst>
          </a:prstGeom>
          <a:solidFill>
            <a:srgbClr val="0F6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5DE4540E-1313-3949-92F4-3987A19037E5}"/>
              </a:ext>
            </a:extLst>
          </p:cNvPr>
          <p:cNvCxnSpPr>
            <a:stCxn id="6" idx="2"/>
          </p:cNvCxnSpPr>
          <p:nvPr/>
        </p:nvCxnSpPr>
        <p:spPr>
          <a:xfrm flipH="1">
            <a:off x="4060285" y="3420458"/>
            <a:ext cx="3" cy="1210716"/>
          </a:xfrm>
          <a:prstGeom prst="line">
            <a:avLst/>
          </a:prstGeom>
          <a:ln w="38100">
            <a:solidFill>
              <a:srgbClr val="292929"/>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2171856-51F7-6B41-84A4-E14D6029CA11}"/>
              </a:ext>
            </a:extLst>
          </p:cNvPr>
          <p:cNvGrpSpPr/>
          <p:nvPr/>
        </p:nvGrpSpPr>
        <p:grpSpPr>
          <a:xfrm>
            <a:off x="5635376" y="1742265"/>
            <a:ext cx="2623996" cy="1879160"/>
            <a:chOff x="4922454" y="1742265"/>
            <a:chExt cx="2623996" cy="1879160"/>
          </a:xfrm>
        </p:grpSpPr>
        <p:pic>
          <p:nvPicPr>
            <p:cNvPr id="25" name="Graphic 24">
              <a:extLst>
                <a:ext uri="{FF2B5EF4-FFF2-40B4-BE49-F238E27FC236}">
                  <a16:creationId xmlns:a16="http://schemas.microsoft.com/office/drawing/2014/main" id="{516BF89F-7653-854D-8656-B0255A5A0B0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2846" r="33806"/>
            <a:stretch/>
          </p:blipFill>
          <p:spPr>
            <a:xfrm>
              <a:off x="4922454" y="1742265"/>
              <a:ext cx="2623996" cy="1358735"/>
            </a:xfrm>
            <a:prstGeom prst="rect">
              <a:avLst/>
            </a:prstGeom>
          </p:spPr>
        </p:pic>
        <p:sp>
          <p:nvSpPr>
            <p:cNvPr id="59" name="Rectangle 58">
              <a:extLst>
                <a:ext uri="{FF2B5EF4-FFF2-40B4-BE49-F238E27FC236}">
                  <a16:creationId xmlns:a16="http://schemas.microsoft.com/office/drawing/2014/main" id="{94B6D787-8882-714E-A693-2CABA59C8699}"/>
                </a:ext>
              </a:extLst>
            </p:cNvPr>
            <p:cNvSpPr/>
            <p:nvPr/>
          </p:nvSpPr>
          <p:spPr>
            <a:xfrm>
              <a:off x="5627599" y="2975094"/>
              <a:ext cx="1249060" cy="646331"/>
            </a:xfrm>
            <a:prstGeom prst="rect">
              <a:avLst/>
            </a:prstGeom>
          </p:spPr>
          <p:txBody>
            <a:bodyPr wrap="none">
              <a:spAutoFit/>
            </a:bodyPr>
            <a:lstStyle/>
            <a:p>
              <a:pPr algn="ctr"/>
              <a:r>
                <a:rPr lang="en-US" b="1" dirty="0">
                  <a:latin typeface="Montserrat SemiBold" pitchFamily="2" charset="77"/>
                </a:rPr>
                <a:t>Neverfail</a:t>
              </a:r>
            </a:p>
            <a:p>
              <a:pPr algn="ctr"/>
              <a:r>
                <a:rPr lang="en-US" b="1" dirty="0">
                  <a:latin typeface="Montserrat SemiBold" pitchFamily="2" charset="77"/>
                </a:rPr>
                <a:t>Channel</a:t>
              </a:r>
            </a:p>
          </p:txBody>
        </p:sp>
      </p:grpSp>
      <p:sp>
        <p:nvSpPr>
          <p:cNvPr id="5" name="Rectangle 4">
            <a:extLst>
              <a:ext uri="{FF2B5EF4-FFF2-40B4-BE49-F238E27FC236}">
                <a16:creationId xmlns:a16="http://schemas.microsoft.com/office/drawing/2014/main" id="{4B86051F-0CAA-924F-A360-94823529366A}"/>
              </a:ext>
            </a:extLst>
          </p:cNvPr>
          <p:cNvSpPr/>
          <p:nvPr/>
        </p:nvSpPr>
        <p:spPr>
          <a:xfrm>
            <a:off x="7977713" y="1347542"/>
            <a:ext cx="3784209" cy="520504"/>
          </a:xfrm>
          <a:prstGeom prst="rect">
            <a:avLst/>
          </a:prstGeom>
          <a:solidFill>
            <a:srgbClr val="233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Secondary</a:t>
            </a:r>
          </a:p>
        </p:txBody>
      </p:sp>
      <p:sp>
        <p:nvSpPr>
          <p:cNvPr id="21" name="Rectangle 20">
            <a:extLst>
              <a:ext uri="{FF2B5EF4-FFF2-40B4-BE49-F238E27FC236}">
                <a16:creationId xmlns:a16="http://schemas.microsoft.com/office/drawing/2014/main" id="{B44165EE-8824-FD48-ADCF-4B85338623BC}"/>
              </a:ext>
            </a:extLst>
          </p:cNvPr>
          <p:cNvSpPr/>
          <p:nvPr/>
        </p:nvSpPr>
        <p:spPr>
          <a:xfrm>
            <a:off x="7977712" y="1980588"/>
            <a:ext cx="3784209" cy="14398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0CBAC48-FA28-A849-ABF3-44E76083DC16}"/>
              </a:ext>
            </a:extLst>
          </p:cNvPr>
          <p:cNvSpPr/>
          <p:nvPr/>
        </p:nvSpPr>
        <p:spPr>
          <a:xfrm>
            <a:off x="10581176" y="216726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24" descr="Windows XP Flag.png">
            <a:extLst>
              <a:ext uri="{FF2B5EF4-FFF2-40B4-BE49-F238E27FC236}">
                <a16:creationId xmlns:a16="http://schemas.microsoft.com/office/drawing/2014/main" id="{A80E0101-CC37-174E-8DA1-627B4960D9C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58402" y="2506341"/>
            <a:ext cx="527257" cy="464349"/>
          </a:xfrm>
          <a:prstGeom prst="rect">
            <a:avLst/>
          </a:prstGeom>
          <a:noFill/>
          <a:ln w="9525">
            <a:noFill/>
            <a:miter lim="800000"/>
            <a:headEnd/>
            <a:tailEnd/>
          </a:ln>
        </p:spPr>
      </p:pic>
      <p:cxnSp>
        <p:nvCxnSpPr>
          <p:cNvPr id="58" name="Straight Connector 57">
            <a:extLst>
              <a:ext uri="{FF2B5EF4-FFF2-40B4-BE49-F238E27FC236}">
                <a16:creationId xmlns:a16="http://schemas.microsoft.com/office/drawing/2014/main" id="{4B1F60E5-BE56-7E41-A4D1-27DA39092771}"/>
              </a:ext>
            </a:extLst>
          </p:cNvPr>
          <p:cNvCxnSpPr/>
          <p:nvPr/>
        </p:nvCxnSpPr>
        <p:spPr>
          <a:xfrm flipH="1">
            <a:off x="9901826" y="3420458"/>
            <a:ext cx="3" cy="1210716"/>
          </a:xfrm>
          <a:prstGeom prst="line">
            <a:avLst/>
          </a:prstGeom>
          <a:ln w="38100">
            <a:solidFill>
              <a:srgbClr val="29292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77A8CFD-1A94-B548-9FD4-04C0079053BD}"/>
              </a:ext>
            </a:extLst>
          </p:cNvPr>
          <p:cNvSpPr txBox="1"/>
          <p:nvPr/>
        </p:nvSpPr>
        <p:spPr>
          <a:xfrm>
            <a:off x="266700" y="428968"/>
            <a:ext cx="1192530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rPr>
              <a:t>NEVERFAIL FAILOVER ENGINE TECHNICAL ARCHITECTURE</a:t>
            </a:r>
          </a:p>
        </p:txBody>
      </p:sp>
      <p:sp>
        <p:nvSpPr>
          <p:cNvPr id="4" name="Rectangle 3">
            <a:extLst>
              <a:ext uri="{FF2B5EF4-FFF2-40B4-BE49-F238E27FC236}">
                <a16:creationId xmlns:a16="http://schemas.microsoft.com/office/drawing/2014/main" id="{B51E8A03-1824-4849-B039-1B9DC6F2EFF3}"/>
              </a:ext>
            </a:extLst>
          </p:cNvPr>
          <p:cNvSpPr/>
          <p:nvPr/>
        </p:nvSpPr>
        <p:spPr>
          <a:xfrm>
            <a:off x="2168182" y="1347542"/>
            <a:ext cx="3784209" cy="520504"/>
          </a:xfrm>
          <a:prstGeom prst="rect">
            <a:avLst/>
          </a:prstGeom>
          <a:solidFill>
            <a:srgbClr val="233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Primary</a:t>
            </a:r>
          </a:p>
        </p:txBody>
      </p:sp>
      <p:sp>
        <p:nvSpPr>
          <p:cNvPr id="6" name="Rectangle 5">
            <a:extLst>
              <a:ext uri="{FF2B5EF4-FFF2-40B4-BE49-F238E27FC236}">
                <a16:creationId xmlns:a16="http://schemas.microsoft.com/office/drawing/2014/main" id="{32012724-7585-1E4A-A6A1-A9C7B9FEB8D5}"/>
              </a:ext>
            </a:extLst>
          </p:cNvPr>
          <p:cNvSpPr/>
          <p:nvPr/>
        </p:nvSpPr>
        <p:spPr>
          <a:xfrm>
            <a:off x="2168183" y="1980588"/>
            <a:ext cx="3784209" cy="14398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EC089BE-D882-804D-BF80-CEC7659BBDC1}"/>
              </a:ext>
            </a:extLst>
          </p:cNvPr>
          <p:cNvSpPr/>
          <p:nvPr/>
        </p:nvSpPr>
        <p:spPr>
          <a:xfrm>
            <a:off x="2267218" y="216726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5FB88A7B-CC76-D04C-B5DE-0AF033362CA5}"/>
              </a:ext>
            </a:extLst>
          </p:cNvPr>
          <p:cNvSpPr txBox="1"/>
          <p:nvPr/>
        </p:nvSpPr>
        <p:spPr>
          <a:xfrm>
            <a:off x="2267217" y="2553850"/>
            <a:ext cx="1072709" cy="369332"/>
          </a:xfrm>
          <a:prstGeom prst="rect">
            <a:avLst/>
          </a:prstGeom>
          <a:noFill/>
        </p:spPr>
        <p:txBody>
          <a:bodyPr wrap="square" rtlCol="0">
            <a:spAutoFit/>
          </a:bodyPr>
          <a:lstStyle/>
          <a:p>
            <a:pPr algn="ctr"/>
            <a:r>
              <a:rPr lang="en-US" b="1" dirty="0">
                <a:solidFill>
                  <a:srgbClr val="292929"/>
                </a:solidFill>
                <a:latin typeface="Montserrat" pitchFamily="2" charset="77"/>
              </a:rPr>
              <a:t>Apps</a:t>
            </a:r>
          </a:p>
        </p:txBody>
      </p:sp>
      <p:grpSp>
        <p:nvGrpSpPr>
          <p:cNvPr id="82" name="Group 81">
            <a:extLst>
              <a:ext uri="{FF2B5EF4-FFF2-40B4-BE49-F238E27FC236}">
                <a16:creationId xmlns:a16="http://schemas.microsoft.com/office/drawing/2014/main" id="{E384095E-BEC3-F244-9227-19943399F1FF}"/>
              </a:ext>
            </a:extLst>
          </p:cNvPr>
          <p:cNvGrpSpPr/>
          <p:nvPr/>
        </p:nvGrpSpPr>
        <p:grpSpPr>
          <a:xfrm>
            <a:off x="4771647" y="2167260"/>
            <a:ext cx="1081710" cy="1066527"/>
            <a:chOff x="4058725" y="2167260"/>
            <a:chExt cx="1081710" cy="1066527"/>
          </a:xfrm>
        </p:grpSpPr>
        <p:sp>
          <p:nvSpPr>
            <p:cNvPr id="19" name="Rectangle 18">
              <a:extLst>
                <a:ext uri="{FF2B5EF4-FFF2-40B4-BE49-F238E27FC236}">
                  <a16:creationId xmlns:a16="http://schemas.microsoft.com/office/drawing/2014/main" id="{A3A49768-0314-654E-BBAB-A2960E22171B}"/>
                </a:ext>
              </a:extLst>
            </p:cNvPr>
            <p:cNvSpPr/>
            <p:nvPr/>
          </p:nvSpPr>
          <p:spPr>
            <a:xfrm>
              <a:off x="4058725" y="216726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24" descr="Windows XP Flag.png">
              <a:extLst>
                <a:ext uri="{FF2B5EF4-FFF2-40B4-BE49-F238E27FC236}">
                  <a16:creationId xmlns:a16="http://schemas.microsoft.com/office/drawing/2014/main" id="{65688107-1928-3F4F-B627-03DAB0F8F97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35951" y="2506341"/>
              <a:ext cx="527257" cy="464349"/>
            </a:xfrm>
            <a:prstGeom prst="rect">
              <a:avLst/>
            </a:prstGeom>
            <a:noFill/>
            <a:ln w="9525">
              <a:noFill/>
              <a:miter lim="800000"/>
              <a:headEnd/>
              <a:tailEnd/>
            </a:ln>
          </p:spPr>
        </p:pic>
      </p:grpSp>
      <p:sp>
        <p:nvSpPr>
          <p:cNvPr id="47" name="TextBox 46">
            <a:extLst>
              <a:ext uri="{FF2B5EF4-FFF2-40B4-BE49-F238E27FC236}">
                <a16:creationId xmlns:a16="http://schemas.microsoft.com/office/drawing/2014/main" id="{5BA3702A-7B0A-314B-A67A-B597921BCD62}"/>
              </a:ext>
            </a:extLst>
          </p:cNvPr>
          <p:cNvSpPr txBox="1">
            <a:spLocks noChangeArrowheads="1"/>
          </p:cNvSpPr>
          <p:nvPr/>
        </p:nvSpPr>
        <p:spPr bwMode="auto">
          <a:xfrm>
            <a:off x="2607363" y="5006027"/>
            <a:ext cx="8715375" cy="1206500"/>
          </a:xfrm>
          <a:prstGeom prst="rect">
            <a:avLst/>
          </a:prstGeom>
          <a:noFill/>
          <a:ln w="12700" cap="sq" algn="ctr">
            <a:noFill/>
            <a:miter lim="800000"/>
            <a:headEnd/>
            <a:tailEnd/>
          </a:ln>
        </p:spPr>
        <p:txBody>
          <a:bodyPr/>
          <a:lstStyle/>
          <a:p>
            <a:pPr>
              <a:lnSpc>
                <a:spcPts val="2021"/>
              </a:lnSpc>
              <a:spcBef>
                <a:spcPts val="600"/>
              </a:spcBef>
            </a:pPr>
            <a:r>
              <a:rPr lang="en-US" sz="1351" b="1" dirty="0">
                <a:solidFill>
                  <a:srgbClr val="BE202E"/>
                </a:solidFill>
                <a:latin typeface="Montserrat" pitchFamily="2" charset="77"/>
                <a:cs typeface="Calibri" pitchFamily="34" charset="0"/>
              </a:rPr>
              <a:t>Step #1</a:t>
            </a:r>
          </a:p>
          <a:p>
            <a:pPr>
              <a:lnSpc>
                <a:spcPts val="2021"/>
              </a:lnSpc>
            </a:pPr>
            <a:r>
              <a:rPr lang="en-US" sz="1351" dirty="0">
                <a:solidFill>
                  <a:prstClr val="black"/>
                </a:solidFill>
                <a:latin typeface="Montserrat" pitchFamily="2" charset="77"/>
                <a:cs typeface="Calibri" pitchFamily="34" charset="0"/>
              </a:rPr>
              <a:t>Install Continuity Engine from the Engine Management server, onto the Primary server.</a:t>
            </a:r>
          </a:p>
        </p:txBody>
      </p:sp>
      <p:sp>
        <p:nvSpPr>
          <p:cNvPr id="49" name="TextBox 48">
            <a:extLst>
              <a:ext uri="{FF2B5EF4-FFF2-40B4-BE49-F238E27FC236}">
                <a16:creationId xmlns:a16="http://schemas.microsoft.com/office/drawing/2014/main" id="{D57179AA-B6F5-B241-8856-59D3C2AC188B}"/>
              </a:ext>
            </a:extLst>
          </p:cNvPr>
          <p:cNvSpPr txBox="1"/>
          <p:nvPr/>
        </p:nvSpPr>
        <p:spPr bwMode="auto">
          <a:xfrm>
            <a:off x="2607363" y="5006027"/>
            <a:ext cx="8716963" cy="1206500"/>
          </a:xfrm>
          <a:prstGeom prst="rect">
            <a:avLst/>
          </a:prstGeom>
          <a:solidFill>
            <a:schemeClr val="bg1"/>
          </a:solidFill>
          <a:ln w="12700" cap="sq" algn="ctr">
            <a:noFill/>
            <a:miter lim="800000"/>
            <a:headEnd/>
            <a:tailEnd/>
          </a:ln>
          <a:effectLst/>
        </p:spPr>
        <p:txBody>
          <a:bodyPr/>
          <a:lstStyle/>
          <a:p>
            <a:pPr>
              <a:lnSpc>
                <a:spcPts val="2021"/>
              </a:lnSpc>
              <a:defRPr/>
            </a:pPr>
            <a:r>
              <a:rPr lang="en-US" sz="1351" b="1" dirty="0">
                <a:solidFill>
                  <a:srgbClr val="A5A5A5"/>
                </a:solidFill>
                <a:latin typeface="Montserrat" pitchFamily="2" charset="77"/>
                <a:cs typeface="Calibri" pitchFamily="34" charset="0"/>
              </a:rPr>
              <a:t>Step #2 </a:t>
            </a:r>
          </a:p>
          <a:p>
            <a:pPr>
              <a:lnSpc>
                <a:spcPts val="2021"/>
              </a:lnSpc>
            </a:pPr>
            <a:r>
              <a:rPr lang="en-US" sz="1400" dirty="0">
                <a:solidFill>
                  <a:prstClr val="black"/>
                </a:solidFill>
                <a:latin typeface="Montserrat" pitchFamily="2" charset="77"/>
                <a:cs typeface="Calibri" pitchFamily="34" charset="0"/>
              </a:rPr>
              <a:t>Once Continuity Engine is deployed, the cluster is extended by cloning the primary server to create the secondary server.</a:t>
            </a:r>
          </a:p>
          <a:p>
            <a:pPr algn="ctr">
              <a:lnSpc>
                <a:spcPct val="90000"/>
              </a:lnSpc>
              <a:spcBef>
                <a:spcPts val="600"/>
              </a:spcBef>
              <a:defRPr/>
            </a:pPr>
            <a:endParaRPr lang="en-US" sz="1351" dirty="0">
              <a:solidFill>
                <a:prstClr val="black"/>
              </a:solidFill>
              <a:latin typeface="Montserrat" pitchFamily="2" charset="77"/>
              <a:cs typeface="Calibri" pitchFamily="34" charset="0"/>
            </a:endParaRPr>
          </a:p>
          <a:p>
            <a:pPr algn="ctr">
              <a:lnSpc>
                <a:spcPct val="90000"/>
              </a:lnSpc>
              <a:spcBef>
                <a:spcPts val="600"/>
              </a:spcBef>
              <a:defRPr/>
            </a:pPr>
            <a:endParaRPr lang="en-US" sz="1351" dirty="0">
              <a:solidFill>
                <a:prstClr val="black"/>
              </a:solidFill>
              <a:latin typeface="Montserrat" pitchFamily="2" charset="77"/>
              <a:cs typeface="Calibri" pitchFamily="34" charset="0"/>
            </a:endParaRPr>
          </a:p>
        </p:txBody>
      </p:sp>
      <p:sp>
        <p:nvSpPr>
          <p:cNvPr id="50" name="TextBox 49">
            <a:extLst>
              <a:ext uri="{FF2B5EF4-FFF2-40B4-BE49-F238E27FC236}">
                <a16:creationId xmlns:a16="http://schemas.microsoft.com/office/drawing/2014/main" id="{E96D038F-B629-8040-85AE-8E7DD188E178}"/>
              </a:ext>
            </a:extLst>
          </p:cNvPr>
          <p:cNvSpPr txBox="1"/>
          <p:nvPr/>
        </p:nvSpPr>
        <p:spPr bwMode="auto">
          <a:xfrm>
            <a:off x="2605775" y="5002276"/>
            <a:ext cx="8716963" cy="701889"/>
          </a:xfrm>
          <a:prstGeom prst="rect">
            <a:avLst/>
          </a:prstGeom>
          <a:solidFill>
            <a:schemeClr val="bg1"/>
          </a:solidFill>
          <a:ln w="12700" cap="sq" algn="ctr">
            <a:noFill/>
            <a:miter lim="800000"/>
            <a:headEnd/>
            <a:tailEnd/>
          </a:ln>
          <a:effectLst/>
        </p:spPr>
        <p:txBody>
          <a:bodyPr/>
          <a:lstStyle/>
          <a:p>
            <a:pPr>
              <a:lnSpc>
                <a:spcPts val="2021"/>
              </a:lnSpc>
              <a:defRPr/>
            </a:pPr>
            <a:r>
              <a:rPr lang="en-US" sz="1351" b="1" dirty="0">
                <a:solidFill>
                  <a:srgbClr val="A5A5A5"/>
                </a:solidFill>
                <a:latin typeface="Montserrat" pitchFamily="2" charset="77"/>
                <a:cs typeface="Calibri" pitchFamily="34" charset="0"/>
              </a:rPr>
              <a:t>Step #3</a:t>
            </a:r>
          </a:p>
          <a:p>
            <a:pPr>
              <a:lnSpc>
                <a:spcPts val="2021"/>
              </a:lnSpc>
            </a:pPr>
            <a:r>
              <a:rPr lang="en-US" sz="1400" dirty="0">
                <a:solidFill>
                  <a:prstClr val="black"/>
                </a:solidFill>
                <a:latin typeface="Montserrat" pitchFamily="2" charset="77"/>
                <a:cs typeface="Calibri" pitchFamily="34" charset="0"/>
              </a:rPr>
              <a:t>The </a:t>
            </a:r>
            <a:r>
              <a:rPr lang="en-US" sz="1400" dirty="0" err="1">
                <a:solidFill>
                  <a:prstClr val="black"/>
                </a:solidFill>
                <a:latin typeface="Montserrat" pitchFamily="2" charset="77"/>
                <a:cs typeface="Calibri" pitchFamily="34" charset="0"/>
              </a:rPr>
              <a:t>Neverfail</a:t>
            </a:r>
            <a:r>
              <a:rPr lang="en-US" sz="1400" dirty="0">
                <a:solidFill>
                  <a:prstClr val="black"/>
                </a:solidFill>
                <a:latin typeface="Montserrat" pitchFamily="2" charset="77"/>
                <a:cs typeface="Calibri" pitchFamily="34" charset="0"/>
              </a:rPr>
              <a:t> Channel connects and it begins a Full System Check (FSC) that synchronizes delta changes of the protected dataset between the primary and secondary server.</a:t>
            </a:r>
          </a:p>
          <a:p>
            <a:pPr algn="ctr">
              <a:lnSpc>
                <a:spcPct val="90000"/>
              </a:lnSpc>
              <a:spcBef>
                <a:spcPts val="600"/>
              </a:spcBef>
              <a:defRPr/>
            </a:pPr>
            <a:endParaRPr lang="en-US" sz="1351" dirty="0">
              <a:solidFill>
                <a:prstClr val="black"/>
              </a:solidFill>
              <a:cs typeface="Calibri" pitchFamily="34" charset="0"/>
            </a:endParaRPr>
          </a:p>
        </p:txBody>
      </p:sp>
      <p:sp>
        <p:nvSpPr>
          <p:cNvPr id="55" name="TextBox 54">
            <a:extLst>
              <a:ext uri="{FF2B5EF4-FFF2-40B4-BE49-F238E27FC236}">
                <a16:creationId xmlns:a16="http://schemas.microsoft.com/office/drawing/2014/main" id="{2646B935-BC3F-5B41-AAD3-32D72FADB7C8}"/>
              </a:ext>
            </a:extLst>
          </p:cNvPr>
          <p:cNvSpPr txBox="1"/>
          <p:nvPr/>
        </p:nvSpPr>
        <p:spPr bwMode="auto">
          <a:xfrm>
            <a:off x="2605775" y="5002276"/>
            <a:ext cx="8716963" cy="827045"/>
          </a:xfrm>
          <a:prstGeom prst="rect">
            <a:avLst/>
          </a:prstGeom>
          <a:solidFill>
            <a:schemeClr val="bg1"/>
          </a:solidFill>
          <a:ln w="12700" cap="sq" algn="ctr">
            <a:noFill/>
            <a:miter lim="800000"/>
            <a:headEnd/>
            <a:tailEnd/>
          </a:ln>
          <a:effectLst/>
        </p:spPr>
        <p:txBody>
          <a:bodyPr/>
          <a:lstStyle/>
          <a:p>
            <a:pPr>
              <a:lnSpc>
                <a:spcPts val="2021"/>
              </a:lnSpc>
              <a:defRPr/>
            </a:pPr>
            <a:r>
              <a:rPr lang="en-US" sz="1351" b="1" dirty="0">
                <a:solidFill>
                  <a:srgbClr val="A5A5A5"/>
                </a:solidFill>
                <a:latin typeface="Montserrat" pitchFamily="2" charset="77"/>
                <a:cs typeface="Calibri" pitchFamily="34" charset="0"/>
              </a:rPr>
              <a:t>Failover</a:t>
            </a:r>
          </a:p>
          <a:p>
            <a:pPr>
              <a:lnSpc>
                <a:spcPts val="2021"/>
              </a:lnSpc>
              <a:defRPr/>
            </a:pPr>
            <a:r>
              <a:rPr lang="en-US" sz="1351" dirty="0">
                <a:solidFill>
                  <a:prstClr val="black"/>
                </a:solidFill>
                <a:latin typeface="Montserrat" pitchFamily="2" charset="77"/>
                <a:cs typeface="Calibri" pitchFamily="34" charset="0"/>
              </a:rPr>
              <a:t>In the event of a failure event, Continuity Engine will detect failure of the application and can automatically failover the application to the secondary server.</a:t>
            </a:r>
          </a:p>
        </p:txBody>
      </p:sp>
      <p:sp>
        <p:nvSpPr>
          <p:cNvPr id="57" name="TextBox 56">
            <a:extLst>
              <a:ext uri="{FF2B5EF4-FFF2-40B4-BE49-F238E27FC236}">
                <a16:creationId xmlns:a16="http://schemas.microsoft.com/office/drawing/2014/main" id="{41AA2F56-999A-6749-932F-0DF710780D1D}"/>
              </a:ext>
            </a:extLst>
          </p:cNvPr>
          <p:cNvSpPr txBox="1"/>
          <p:nvPr/>
        </p:nvSpPr>
        <p:spPr bwMode="auto">
          <a:xfrm>
            <a:off x="2605775" y="5002276"/>
            <a:ext cx="8716963" cy="827045"/>
          </a:xfrm>
          <a:prstGeom prst="rect">
            <a:avLst/>
          </a:prstGeom>
          <a:solidFill>
            <a:schemeClr val="bg1"/>
          </a:solidFill>
          <a:ln w="12700" cap="sq" algn="ctr">
            <a:noFill/>
            <a:miter lim="800000"/>
            <a:headEnd/>
            <a:tailEnd/>
          </a:ln>
          <a:effectLst/>
        </p:spPr>
        <p:txBody>
          <a:bodyPr/>
          <a:lstStyle/>
          <a:p>
            <a:pPr>
              <a:lnSpc>
                <a:spcPts val="2021"/>
              </a:lnSpc>
              <a:defRPr/>
            </a:pPr>
            <a:r>
              <a:rPr lang="en-US" sz="1351" b="1" dirty="0">
                <a:solidFill>
                  <a:srgbClr val="A5A5A5"/>
                </a:solidFill>
                <a:latin typeface="Montserrat" pitchFamily="2" charset="77"/>
                <a:cs typeface="Calibri" pitchFamily="34" charset="0"/>
              </a:rPr>
              <a:t>Switchback</a:t>
            </a:r>
          </a:p>
          <a:p>
            <a:pPr>
              <a:lnSpc>
                <a:spcPts val="2021"/>
              </a:lnSpc>
              <a:defRPr/>
            </a:pPr>
            <a:r>
              <a:rPr lang="en-US" sz="1351" dirty="0">
                <a:solidFill>
                  <a:prstClr val="black"/>
                </a:solidFill>
                <a:latin typeface="Montserrat" pitchFamily="2" charset="77"/>
                <a:cs typeface="Calibri" pitchFamily="34" charset="0"/>
              </a:rPr>
              <a:t>Once the data has been completely resynchronized, Continuity Engine will perform a switchback, returning the application to the operating state it was in prior to the failure.</a:t>
            </a:r>
          </a:p>
        </p:txBody>
      </p:sp>
      <p:sp>
        <p:nvSpPr>
          <p:cNvPr id="7" name="Rounded Rectangle 6">
            <a:extLst>
              <a:ext uri="{FF2B5EF4-FFF2-40B4-BE49-F238E27FC236}">
                <a16:creationId xmlns:a16="http://schemas.microsoft.com/office/drawing/2014/main" id="{852D996F-DE8B-D24E-92C4-9B70485F97A8}"/>
              </a:ext>
            </a:extLst>
          </p:cNvPr>
          <p:cNvSpPr/>
          <p:nvPr/>
        </p:nvSpPr>
        <p:spPr>
          <a:xfrm>
            <a:off x="2168182" y="4243536"/>
            <a:ext cx="9593739" cy="54864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1F17ED1-72A8-3445-886E-A9D41BBEEC47}"/>
              </a:ext>
            </a:extLst>
          </p:cNvPr>
          <p:cNvSpPr/>
          <p:nvPr/>
        </p:nvSpPr>
        <p:spPr>
          <a:xfrm>
            <a:off x="6093321" y="4333829"/>
            <a:ext cx="1697901" cy="369332"/>
          </a:xfrm>
          <a:prstGeom prst="rect">
            <a:avLst/>
          </a:prstGeom>
        </p:spPr>
        <p:txBody>
          <a:bodyPr wrap="none">
            <a:spAutoFit/>
          </a:bodyPr>
          <a:lstStyle/>
          <a:p>
            <a:pPr algn="ctr"/>
            <a:r>
              <a:rPr lang="en-US" b="1" dirty="0">
                <a:solidFill>
                  <a:schemeClr val="bg1"/>
                </a:solidFill>
                <a:latin typeface="Montserrat" pitchFamily="2" charset="77"/>
              </a:rPr>
              <a:t>LAN or WAN</a:t>
            </a:r>
            <a:endParaRPr lang="en-US" dirty="0">
              <a:solidFill>
                <a:schemeClr val="bg1"/>
              </a:solidFill>
            </a:endParaRPr>
          </a:p>
        </p:txBody>
      </p:sp>
      <p:pic>
        <p:nvPicPr>
          <p:cNvPr id="62" name="Graphic 61">
            <a:extLst>
              <a:ext uri="{FF2B5EF4-FFF2-40B4-BE49-F238E27FC236}">
                <a16:creationId xmlns:a16="http://schemas.microsoft.com/office/drawing/2014/main" id="{4DAEA7C0-10E9-1A40-AE22-8775A8403B2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68696" y="2189890"/>
            <a:ext cx="339925" cy="300267"/>
          </a:xfrm>
          <a:prstGeom prst="rect">
            <a:avLst/>
          </a:prstGeom>
        </p:spPr>
      </p:pic>
      <p:pic>
        <p:nvPicPr>
          <p:cNvPr id="66" name="Graphic 65">
            <a:extLst>
              <a:ext uri="{FF2B5EF4-FFF2-40B4-BE49-F238E27FC236}">
                <a16:creationId xmlns:a16="http://schemas.microsoft.com/office/drawing/2014/main" id="{0AC80456-064D-A744-A424-984C6073C07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69300" y="2189890"/>
            <a:ext cx="339925" cy="300267"/>
          </a:xfrm>
          <a:prstGeom prst="rect">
            <a:avLst/>
          </a:prstGeom>
        </p:spPr>
      </p:pic>
      <p:pic>
        <p:nvPicPr>
          <p:cNvPr id="68" name="Graphic 67">
            <a:extLst>
              <a:ext uri="{FF2B5EF4-FFF2-40B4-BE49-F238E27FC236}">
                <a16:creationId xmlns:a16="http://schemas.microsoft.com/office/drawing/2014/main" id="{E42AB774-220E-564D-82C9-1C1E4203B31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65181" y="1443441"/>
            <a:ext cx="339925" cy="300267"/>
          </a:xfrm>
          <a:prstGeom prst="rect">
            <a:avLst/>
          </a:prstGeom>
        </p:spPr>
      </p:pic>
      <p:pic>
        <p:nvPicPr>
          <p:cNvPr id="69" name="Graphic 68">
            <a:extLst>
              <a:ext uri="{FF2B5EF4-FFF2-40B4-BE49-F238E27FC236}">
                <a16:creationId xmlns:a16="http://schemas.microsoft.com/office/drawing/2014/main" id="{DEE2FA0A-3713-8640-8F45-0EFD7214FBB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40634" y="3701449"/>
            <a:ext cx="339925" cy="300267"/>
          </a:xfrm>
          <a:prstGeom prst="rect">
            <a:avLst/>
          </a:prstGeom>
        </p:spPr>
      </p:pic>
      <p:pic>
        <p:nvPicPr>
          <p:cNvPr id="70" name="Graphic 69">
            <a:extLst>
              <a:ext uri="{FF2B5EF4-FFF2-40B4-BE49-F238E27FC236}">
                <a16:creationId xmlns:a16="http://schemas.microsoft.com/office/drawing/2014/main" id="{C9465322-CE4B-284C-8B15-D5A0B1338AC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01279" y="3094959"/>
            <a:ext cx="339925" cy="300267"/>
          </a:xfrm>
          <a:prstGeom prst="rect">
            <a:avLst/>
          </a:prstGeom>
        </p:spPr>
      </p:pic>
      <p:pic>
        <p:nvPicPr>
          <p:cNvPr id="71" name="Graphic 70">
            <a:extLst>
              <a:ext uri="{FF2B5EF4-FFF2-40B4-BE49-F238E27FC236}">
                <a16:creationId xmlns:a16="http://schemas.microsoft.com/office/drawing/2014/main" id="{2B40B134-F630-A042-A8C9-4756C22B417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52067" y="2189890"/>
            <a:ext cx="339925" cy="300267"/>
          </a:xfrm>
          <a:prstGeom prst="rect">
            <a:avLst/>
          </a:prstGeom>
        </p:spPr>
      </p:pic>
      <p:pic>
        <p:nvPicPr>
          <p:cNvPr id="72" name="Graphic 71">
            <a:extLst>
              <a:ext uri="{FF2B5EF4-FFF2-40B4-BE49-F238E27FC236}">
                <a16:creationId xmlns:a16="http://schemas.microsoft.com/office/drawing/2014/main" id="{4FAB641E-9417-4F4A-82A2-402CF5B3CE6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82172" y="3701449"/>
            <a:ext cx="339925" cy="300267"/>
          </a:xfrm>
          <a:prstGeom prst="rect">
            <a:avLst/>
          </a:prstGeom>
        </p:spPr>
      </p:pic>
      <p:pic>
        <p:nvPicPr>
          <p:cNvPr id="73" name="Graphic 72">
            <a:extLst>
              <a:ext uri="{FF2B5EF4-FFF2-40B4-BE49-F238E27FC236}">
                <a16:creationId xmlns:a16="http://schemas.microsoft.com/office/drawing/2014/main" id="{CFA529C2-868E-7D4A-98FE-EDA9B9C67C8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02378" y="1443440"/>
            <a:ext cx="339925" cy="300267"/>
          </a:xfrm>
          <a:prstGeom prst="rect">
            <a:avLst/>
          </a:prstGeom>
        </p:spPr>
      </p:pic>
      <p:cxnSp>
        <p:nvCxnSpPr>
          <p:cNvPr id="75" name="Straight Arrow Connector 74">
            <a:extLst>
              <a:ext uri="{FF2B5EF4-FFF2-40B4-BE49-F238E27FC236}">
                <a16:creationId xmlns:a16="http://schemas.microsoft.com/office/drawing/2014/main" id="{4873D8A8-B702-5343-A371-DA5EC46E48C2}"/>
              </a:ext>
            </a:extLst>
          </p:cNvPr>
          <p:cNvCxnSpPr>
            <a:cxnSpLocks/>
          </p:cNvCxnSpPr>
          <p:nvPr/>
        </p:nvCxnSpPr>
        <p:spPr>
          <a:xfrm>
            <a:off x="4496802" y="3851582"/>
            <a:ext cx="4921921" cy="0"/>
          </a:xfrm>
          <a:prstGeom prst="straightConnector1">
            <a:avLst/>
          </a:prstGeom>
          <a:ln w="82550">
            <a:solidFill>
              <a:srgbClr val="54BB56"/>
            </a:solidFill>
            <a:headEnd type="oval" w="sm" len="sm"/>
            <a:tailEnd type="triangle"/>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FA1336AA-977E-F144-8B47-A72A9B8CF0EC}"/>
              </a:ext>
            </a:extLst>
          </p:cNvPr>
          <p:cNvGrpSpPr/>
          <p:nvPr/>
        </p:nvGrpSpPr>
        <p:grpSpPr>
          <a:xfrm>
            <a:off x="9727654" y="3676822"/>
            <a:ext cx="348343" cy="348343"/>
            <a:chOff x="10223909" y="3720287"/>
            <a:chExt cx="348343" cy="348343"/>
          </a:xfrm>
        </p:grpSpPr>
        <p:sp>
          <p:nvSpPr>
            <p:cNvPr id="79" name="Oval 78">
              <a:extLst>
                <a:ext uri="{FF2B5EF4-FFF2-40B4-BE49-F238E27FC236}">
                  <a16:creationId xmlns:a16="http://schemas.microsoft.com/office/drawing/2014/main" id="{56E96706-D166-DD40-8AD9-DA4A9C29E194}"/>
                </a:ext>
              </a:extLst>
            </p:cNvPr>
            <p:cNvSpPr/>
            <p:nvPr/>
          </p:nvSpPr>
          <p:spPr>
            <a:xfrm>
              <a:off x="10237605" y="3733983"/>
              <a:ext cx="320950" cy="320950"/>
            </a:xfrm>
            <a:prstGeom prst="ellips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453EB2A7-C29E-6448-A596-A912ADE16E9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23909" y="3720287"/>
              <a:ext cx="348343" cy="348343"/>
            </a:xfrm>
            <a:prstGeom prst="rect">
              <a:avLst/>
            </a:prstGeom>
          </p:spPr>
        </p:pic>
      </p:grpSp>
      <p:cxnSp>
        <p:nvCxnSpPr>
          <p:cNvPr id="83" name="Straight Arrow Connector 82">
            <a:extLst>
              <a:ext uri="{FF2B5EF4-FFF2-40B4-BE49-F238E27FC236}">
                <a16:creationId xmlns:a16="http://schemas.microsoft.com/office/drawing/2014/main" id="{FD6CA7B5-005C-A248-9606-7C64270D0E1D}"/>
              </a:ext>
            </a:extLst>
          </p:cNvPr>
          <p:cNvCxnSpPr>
            <a:cxnSpLocks/>
          </p:cNvCxnSpPr>
          <p:nvPr/>
        </p:nvCxnSpPr>
        <p:spPr>
          <a:xfrm flipH="1">
            <a:off x="4496801" y="3850993"/>
            <a:ext cx="4921921" cy="0"/>
          </a:xfrm>
          <a:prstGeom prst="straightConnector1">
            <a:avLst/>
          </a:prstGeom>
          <a:ln w="82550">
            <a:solidFill>
              <a:srgbClr val="54BB56"/>
            </a:solidFill>
            <a:headEnd type="oval" w="sm" len="sm"/>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F60928F-607F-FB4E-A376-470B69803BAA}"/>
              </a:ext>
            </a:extLst>
          </p:cNvPr>
          <p:cNvGrpSpPr/>
          <p:nvPr/>
        </p:nvGrpSpPr>
        <p:grpSpPr>
          <a:xfrm>
            <a:off x="8076747" y="2167260"/>
            <a:ext cx="1081710" cy="1066527"/>
            <a:chOff x="7363825" y="2167260"/>
            <a:chExt cx="1081710" cy="1066527"/>
          </a:xfrm>
        </p:grpSpPr>
        <p:sp>
          <p:nvSpPr>
            <p:cNvPr id="22" name="Rectangle 21">
              <a:extLst>
                <a:ext uri="{FF2B5EF4-FFF2-40B4-BE49-F238E27FC236}">
                  <a16:creationId xmlns:a16="http://schemas.microsoft.com/office/drawing/2014/main" id="{5053C34E-E276-724F-99A9-EB10C0CEA792}"/>
                </a:ext>
              </a:extLst>
            </p:cNvPr>
            <p:cNvSpPr/>
            <p:nvPr/>
          </p:nvSpPr>
          <p:spPr>
            <a:xfrm>
              <a:off x="7363825" y="216726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8A28554-ED5A-CF4C-924D-FAFF0D5DD2AF}"/>
                </a:ext>
              </a:extLst>
            </p:cNvPr>
            <p:cNvSpPr txBox="1"/>
            <p:nvPr/>
          </p:nvSpPr>
          <p:spPr>
            <a:xfrm>
              <a:off x="7377608" y="2553850"/>
              <a:ext cx="1049924" cy="369332"/>
            </a:xfrm>
            <a:prstGeom prst="rect">
              <a:avLst/>
            </a:prstGeom>
            <a:noFill/>
          </p:spPr>
          <p:txBody>
            <a:bodyPr wrap="square" rtlCol="0">
              <a:spAutoFit/>
            </a:bodyPr>
            <a:lstStyle/>
            <a:p>
              <a:pPr algn="ctr"/>
              <a:r>
                <a:rPr lang="en-US" b="1" dirty="0">
                  <a:solidFill>
                    <a:srgbClr val="292929"/>
                  </a:solidFill>
                  <a:latin typeface="Montserrat" pitchFamily="2" charset="77"/>
                </a:rPr>
                <a:t>Apps</a:t>
              </a:r>
            </a:p>
          </p:txBody>
        </p:sp>
      </p:grpSp>
      <p:grpSp>
        <p:nvGrpSpPr>
          <p:cNvPr id="8" name="Group 7">
            <a:extLst>
              <a:ext uri="{FF2B5EF4-FFF2-40B4-BE49-F238E27FC236}">
                <a16:creationId xmlns:a16="http://schemas.microsoft.com/office/drawing/2014/main" id="{F7876A07-9F08-D049-AB27-AB56D909DF06}"/>
              </a:ext>
            </a:extLst>
          </p:cNvPr>
          <p:cNvGrpSpPr/>
          <p:nvPr/>
        </p:nvGrpSpPr>
        <p:grpSpPr>
          <a:xfrm>
            <a:off x="3519432" y="2167260"/>
            <a:ext cx="1081710" cy="1066527"/>
            <a:chOff x="2806510" y="2167260"/>
            <a:chExt cx="1081710" cy="1066527"/>
          </a:xfrm>
        </p:grpSpPr>
        <p:sp>
          <p:nvSpPr>
            <p:cNvPr id="18" name="Rectangle 17">
              <a:extLst>
                <a:ext uri="{FF2B5EF4-FFF2-40B4-BE49-F238E27FC236}">
                  <a16:creationId xmlns:a16="http://schemas.microsoft.com/office/drawing/2014/main" id="{6742E96B-3158-C943-B668-A3EA404E2CDD}"/>
                </a:ext>
              </a:extLst>
            </p:cNvPr>
            <p:cNvSpPr/>
            <p:nvPr/>
          </p:nvSpPr>
          <p:spPr>
            <a:xfrm>
              <a:off x="2806510" y="216726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a sign&#10;&#10;Description automatically generated">
              <a:extLst>
                <a:ext uri="{FF2B5EF4-FFF2-40B4-BE49-F238E27FC236}">
                  <a16:creationId xmlns:a16="http://schemas.microsoft.com/office/drawing/2014/main" id="{AC1BB21A-BFA6-A944-B05B-6A6BCD3E9C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65123" y="2434308"/>
              <a:ext cx="550639" cy="550639"/>
            </a:xfrm>
            <a:prstGeom prst="rect">
              <a:avLst/>
            </a:prstGeom>
          </p:spPr>
        </p:pic>
      </p:grpSp>
      <p:grpSp>
        <p:nvGrpSpPr>
          <p:cNvPr id="9" name="Group 8">
            <a:extLst>
              <a:ext uri="{FF2B5EF4-FFF2-40B4-BE49-F238E27FC236}">
                <a16:creationId xmlns:a16="http://schemas.microsoft.com/office/drawing/2014/main" id="{BC07F378-A23F-6246-9764-D30AB82F9690}"/>
              </a:ext>
            </a:extLst>
          </p:cNvPr>
          <p:cNvGrpSpPr/>
          <p:nvPr/>
        </p:nvGrpSpPr>
        <p:grpSpPr>
          <a:xfrm>
            <a:off x="9328961" y="2167260"/>
            <a:ext cx="1081710" cy="1066527"/>
            <a:chOff x="8616039" y="2167260"/>
            <a:chExt cx="1081710" cy="1066527"/>
          </a:xfrm>
        </p:grpSpPr>
        <p:sp>
          <p:nvSpPr>
            <p:cNvPr id="23" name="Rectangle 22">
              <a:extLst>
                <a:ext uri="{FF2B5EF4-FFF2-40B4-BE49-F238E27FC236}">
                  <a16:creationId xmlns:a16="http://schemas.microsoft.com/office/drawing/2014/main" id="{083EEC1E-1CB3-BA45-8DB8-8513EBF5F88F}"/>
                </a:ext>
              </a:extLst>
            </p:cNvPr>
            <p:cNvSpPr/>
            <p:nvPr/>
          </p:nvSpPr>
          <p:spPr>
            <a:xfrm>
              <a:off x="8616039" y="2167260"/>
              <a:ext cx="1081710" cy="106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A close up of a sign&#10;&#10;Description automatically generated">
              <a:extLst>
                <a:ext uri="{FF2B5EF4-FFF2-40B4-BE49-F238E27FC236}">
                  <a16:creationId xmlns:a16="http://schemas.microsoft.com/office/drawing/2014/main" id="{AE054E03-B768-3D47-8D01-1DFD564FD8B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81572" y="2442511"/>
              <a:ext cx="550639" cy="550639"/>
            </a:xfrm>
            <a:prstGeom prst="rect">
              <a:avLst/>
            </a:prstGeom>
          </p:spPr>
        </p:pic>
      </p:grpSp>
      <p:sp>
        <p:nvSpPr>
          <p:cNvPr id="51" name="TextBox 50">
            <a:extLst>
              <a:ext uri="{FF2B5EF4-FFF2-40B4-BE49-F238E27FC236}">
                <a16:creationId xmlns:a16="http://schemas.microsoft.com/office/drawing/2014/main" id="{2114003C-11B3-8D43-A5A2-D85DBE1C8BFD}"/>
              </a:ext>
            </a:extLst>
          </p:cNvPr>
          <p:cNvSpPr txBox="1"/>
          <p:nvPr/>
        </p:nvSpPr>
        <p:spPr bwMode="auto">
          <a:xfrm>
            <a:off x="2604187" y="5002275"/>
            <a:ext cx="8716963" cy="827045"/>
          </a:xfrm>
          <a:prstGeom prst="rect">
            <a:avLst/>
          </a:prstGeom>
          <a:solidFill>
            <a:schemeClr val="bg1"/>
          </a:solidFill>
          <a:ln w="12700" cap="sq" algn="ctr">
            <a:noFill/>
            <a:miter lim="800000"/>
            <a:headEnd/>
            <a:tailEnd/>
          </a:ln>
          <a:effectLst/>
        </p:spPr>
        <p:txBody>
          <a:bodyPr/>
          <a:lstStyle/>
          <a:p>
            <a:pPr>
              <a:lnSpc>
                <a:spcPts val="2021"/>
              </a:lnSpc>
              <a:defRPr/>
            </a:pPr>
            <a:r>
              <a:rPr lang="en-US" sz="1351" b="1" dirty="0">
                <a:solidFill>
                  <a:srgbClr val="A5A5A5"/>
                </a:solidFill>
                <a:latin typeface="Montserrat" pitchFamily="2" charset="77"/>
                <a:cs typeface="Calibri" pitchFamily="34" charset="0"/>
              </a:rPr>
              <a:t>Step 4</a:t>
            </a:r>
          </a:p>
          <a:p>
            <a:pPr>
              <a:lnSpc>
                <a:spcPts val="2021"/>
              </a:lnSpc>
              <a:defRPr/>
            </a:pPr>
            <a:r>
              <a:rPr lang="en-US" sz="1351" dirty="0">
                <a:solidFill>
                  <a:prstClr val="black"/>
                </a:solidFill>
                <a:latin typeface="Montserrat" pitchFamily="2" charset="77"/>
                <a:cs typeface="Calibri" pitchFamily="34" charset="0"/>
              </a:rPr>
              <a:t>The Application Management Framework (AMF) will monitor the health of the server, network, application, and available resources via a set of threshold rules and provides recovery actions that proactively responds to failure events.</a:t>
            </a:r>
          </a:p>
        </p:txBody>
      </p:sp>
      <p:pic>
        <p:nvPicPr>
          <p:cNvPr id="54" name="Graphic 53">
            <a:extLst>
              <a:ext uri="{FF2B5EF4-FFF2-40B4-BE49-F238E27FC236}">
                <a16:creationId xmlns:a16="http://schemas.microsoft.com/office/drawing/2014/main" id="{7D2F4652-D648-264A-9EAB-0F52368EC6D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14605" y="2192488"/>
            <a:ext cx="339925" cy="300267"/>
          </a:xfrm>
          <a:prstGeom prst="rect">
            <a:avLst/>
          </a:prstGeom>
        </p:spPr>
      </p:pic>
      <p:pic>
        <p:nvPicPr>
          <p:cNvPr id="56" name="Graphic 55">
            <a:extLst>
              <a:ext uri="{FF2B5EF4-FFF2-40B4-BE49-F238E27FC236}">
                <a16:creationId xmlns:a16="http://schemas.microsoft.com/office/drawing/2014/main" id="{482E7D49-91FD-D540-8136-3E52B6A0C17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45529" y="2192488"/>
            <a:ext cx="339925" cy="300267"/>
          </a:xfrm>
          <a:prstGeom prst="rect">
            <a:avLst/>
          </a:prstGeom>
        </p:spPr>
      </p:pic>
      <p:pic>
        <p:nvPicPr>
          <p:cNvPr id="60" name="Graphic 59">
            <a:extLst>
              <a:ext uri="{FF2B5EF4-FFF2-40B4-BE49-F238E27FC236}">
                <a16:creationId xmlns:a16="http://schemas.microsoft.com/office/drawing/2014/main" id="{501D0793-1B02-D54C-A10A-645B3A6AF88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99850" y="2192488"/>
            <a:ext cx="339925" cy="300267"/>
          </a:xfrm>
          <a:prstGeom prst="rect">
            <a:avLst/>
          </a:prstGeom>
        </p:spPr>
      </p:pic>
      <p:grpSp>
        <p:nvGrpSpPr>
          <p:cNvPr id="29" name="Group 28">
            <a:extLst>
              <a:ext uri="{FF2B5EF4-FFF2-40B4-BE49-F238E27FC236}">
                <a16:creationId xmlns:a16="http://schemas.microsoft.com/office/drawing/2014/main" id="{09457207-0B99-F343-9FC6-B4E47379DB2A}"/>
              </a:ext>
            </a:extLst>
          </p:cNvPr>
          <p:cNvGrpSpPr/>
          <p:nvPr/>
        </p:nvGrpSpPr>
        <p:grpSpPr>
          <a:xfrm>
            <a:off x="265863" y="4427971"/>
            <a:ext cx="1111931" cy="1220395"/>
            <a:chOff x="-2692713" y="2849814"/>
            <a:chExt cx="1606782" cy="1763517"/>
          </a:xfrm>
        </p:grpSpPr>
        <p:pic>
          <p:nvPicPr>
            <p:cNvPr id="27" name="Graphic 26">
              <a:extLst>
                <a:ext uri="{FF2B5EF4-FFF2-40B4-BE49-F238E27FC236}">
                  <a16:creationId xmlns:a16="http://schemas.microsoft.com/office/drawing/2014/main" id="{08021FDF-4D8F-2443-AA02-B38DC2765A7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381934" y="2849814"/>
              <a:ext cx="985225" cy="851635"/>
            </a:xfrm>
            <a:prstGeom prst="rect">
              <a:avLst/>
            </a:prstGeom>
          </p:spPr>
        </p:pic>
        <p:sp>
          <p:nvSpPr>
            <p:cNvPr id="28" name="TextBox 27">
              <a:extLst>
                <a:ext uri="{FF2B5EF4-FFF2-40B4-BE49-F238E27FC236}">
                  <a16:creationId xmlns:a16="http://schemas.microsoft.com/office/drawing/2014/main" id="{E25DAE82-C963-B94C-9FEB-96F586A6730E}"/>
                </a:ext>
              </a:extLst>
            </p:cNvPr>
            <p:cNvSpPr txBox="1"/>
            <p:nvPr/>
          </p:nvSpPr>
          <p:spPr>
            <a:xfrm>
              <a:off x="-2692713" y="3779427"/>
              <a:ext cx="1606782" cy="833904"/>
            </a:xfrm>
            <a:prstGeom prst="rect">
              <a:avLst/>
            </a:prstGeom>
            <a:noFill/>
          </p:spPr>
          <p:txBody>
            <a:bodyPr wrap="square" rtlCol="0">
              <a:spAutoFit/>
            </a:bodyPr>
            <a:lstStyle/>
            <a:p>
              <a:pPr algn="ctr"/>
              <a:r>
                <a:rPr lang="en-US" sz="1050" dirty="0">
                  <a:solidFill>
                    <a:schemeClr val="bg1"/>
                  </a:solidFill>
                  <a:latin typeface="Montserrat" pitchFamily="2" charset="77"/>
                </a:rPr>
                <a:t>Engine Management Service</a:t>
              </a:r>
            </a:p>
          </p:txBody>
        </p:sp>
      </p:grpSp>
    </p:spTree>
    <p:extLst>
      <p:ext uri="{BB962C8B-B14F-4D97-AF65-F5344CB8AC3E}">
        <p14:creationId xmlns:p14="http://schemas.microsoft.com/office/powerpoint/2010/main" val="420278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2" nodeType="clickEffect">
                                  <p:stCondLst>
                                    <p:cond delay="0"/>
                                  </p:stCondLst>
                                  <p:childTnLst>
                                    <p:animEffect transition="out" filter="fade">
                                      <p:cBhvr>
                                        <p:cTn id="14" dur="500"/>
                                        <p:tgtEl>
                                          <p:spTgt spid="47"/>
                                        </p:tgtEl>
                                      </p:cBhvr>
                                    </p:animEffect>
                                    <p:set>
                                      <p:cBhvr>
                                        <p:cTn id="15" dur="1" fill="hold">
                                          <p:stCondLst>
                                            <p:cond delay="499"/>
                                          </p:stCondLst>
                                        </p:cTn>
                                        <p:tgtEl>
                                          <p:spTgt spid="47"/>
                                        </p:tgtEl>
                                        <p:attrNameLst>
                                          <p:attrName>style.visibility</p:attrName>
                                        </p:attrNameLst>
                                      </p:cBhvr>
                                      <p:to>
                                        <p:strVal val="hidden"/>
                                      </p:to>
                                    </p:set>
                                  </p:childTnLst>
                                </p:cTn>
                              </p:par>
                              <p:par>
                                <p:cTn id="16" presetID="10" presetClass="entr" presetSubtype="0" fill="hold" grpId="0" nodeType="withEffect">
                                  <p:stCondLst>
                                    <p:cond delay="50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par>
                                <p:cTn id="19" presetID="10" presetClass="entr" presetSubtype="0"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50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nodeType="withEffect">
                                  <p:stCondLst>
                                    <p:cond delay="50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par>
                                <p:cTn id="40" presetID="22" presetClass="entr" presetSubtype="8" fill="hold" nodeType="withEffect">
                                  <p:stCondLst>
                                    <p:cond delay="100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par>
                                <p:cTn id="48" presetID="10" presetClass="entr" presetSubtype="0" fill="hold" grpId="0" nodeType="withEffect">
                                  <p:stCondLst>
                                    <p:cond delay="50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1" presetClass="entr" presetSubtype="0" fill="hold" nodeType="withEffect">
                                  <p:stCondLst>
                                    <p:cond delay="1500"/>
                                  </p:stCondLst>
                                  <p:childTnLst>
                                    <p:set>
                                      <p:cBhvr>
                                        <p:cTn id="52" dur="1" fill="hold">
                                          <p:stCondLst>
                                            <p:cond delay="0"/>
                                          </p:stCondLst>
                                        </p:cTn>
                                        <p:tgtEl>
                                          <p:spTgt spid="62"/>
                                        </p:tgtEl>
                                        <p:attrNameLst>
                                          <p:attrName>style.visibility</p:attrName>
                                        </p:attrNameLst>
                                      </p:cBhvr>
                                      <p:to>
                                        <p:strVal val="visible"/>
                                      </p:to>
                                    </p:set>
                                  </p:childTnLst>
                                </p:cTn>
                              </p:par>
                            </p:childTnLst>
                          </p:cTn>
                        </p:par>
                        <p:par>
                          <p:cTn id="53" fill="hold">
                            <p:stCondLst>
                              <p:cond delay="1500"/>
                            </p:stCondLst>
                            <p:childTnLst>
                              <p:par>
                                <p:cTn id="54" presetID="1" presetClass="entr" presetSubtype="0" fill="hold" nodeType="afterEffect">
                                  <p:stCondLst>
                                    <p:cond delay="500"/>
                                  </p:stCondLst>
                                  <p:childTnLst>
                                    <p:set>
                                      <p:cBhvr>
                                        <p:cTn id="55" dur="1" fill="hold">
                                          <p:stCondLst>
                                            <p:cond delay="0"/>
                                          </p:stCondLst>
                                        </p:cTn>
                                        <p:tgtEl>
                                          <p:spTgt spid="54"/>
                                        </p:tgtEl>
                                        <p:attrNameLst>
                                          <p:attrName>style.visibility</p:attrName>
                                        </p:attrNameLst>
                                      </p:cBhvr>
                                      <p:to>
                                        <p:strVal val="visible"/>
                                      </p:to>
                                    </p:set>
                                  </p:childTnLst>
                                </p:cTn>
                              </p:par>
                            </p:childTnLst>
                          </p:cTn>
                        </p:par>
                        <p:par>
                          <p:cTn id="56" fill="hold">
                            <p:stCondLst>
                              <p:cond delay="2000"/>
                            </p:stCondLst>
                            <p:childTnLst>
                              <p:par>
                                <p:cTn id="57" presetID="1" presetClass="entr" presetSubtype="0" fill="hold" nodeType="afterEffect">
                                  <p:stCondLst>
                                    <p:cond delay="500"/>
                                  </p:stCondLst>
                                  <p:childTnLst>
                                    <p:set>
                                      <p:cBhvr>
                                        <p:cTn id="58" dur="1" fill="hold">
                                          <p:stCondLst>
                                            <p:cond delay="0"/>
                                          </p:stCondLst>
                                        </p:cTn>
                                        <p:tgtEl>
                                          <p:spTgt spid="66"/>
                                        </p:tgtEl>
                                        <p:attrNameLst>
                                          <p:attrName>style.visibility</p:attrName>
                                        </p:attrNameLst>
                                      </p:cBhvr>
                                      <p:to>
                                        <p:strVal val="visible"/>
                                      </p:to>
                                    </p:set>
                                  </p:childTnLst>
                                </p:cTn>
                              </p:par>
                            </p:childTnLst>
                          </p:cTn>
                        </p:par>
                        <p:par>
                          <p:cTn id="59" fill="hold">
                            <p:stCondLst>
                              <p:cond delay="2500"/>
                            </p:stCondLst>
                            <p:childTnLst>
                              <p:par>
                                <p:cTn id="60" presetID="1" presetClass="entr" presetSubtype="0" fill="hold" nodeType="afterEffect">
                                  <p:stCondLst>
                                    <p:cond delay="500"/>
                                  </p:stCondLst>
                                  <p:childTnLst>
                                    <p:set>
                                      <p:cBhvr>
                                        <p:cTn id="61" dur="1" fill="hold">
                                          <p:stCondLst>
                                            <p:cond delay="0"/>
                                          </p:stCondLst>
                                        </p:cTn>
                                        <p:tgtEl>
                                          <p:spTgt spid="69"/>
                                        </p:tgtEl>
                                        <p:attrNameLst>
                                          <p:attrName>style.visibility</p:attrName>
                                        </p:attrNameLst>
                                      </p:cBhvr>
                                      <p:to>
                                        <p:strVal val="visible"/>
                                      </p:to>
                                    </p:set>
                                  </p:childTnLst>
                                </p:cTn>
                              </p:par>
                            </p:childTnLst>
                          </p:cTn>
                        </p:par>
                        <p:par>
                          <p:cTn id="62" fill="hold">
                            <p:stCondLst>
                              <p:cond delay="3000"/>
                            </p:stCondLst>
                            <p:childTnLst>
                              <p:par>
                                <p:cTn id="63" presetID="1" presetClass="entr" presetSubtype="0" fill="hold" nodeType="afterEffect">
                                  <p:stCondLst>
                                    <p:cond delay="500"/>
                                  </p:stCondLst>
                                  <p:childTnLst>
                                    <p:set>
                                      <p:cBhvr>
                                        <p:cTn id="64" dur="1" fill="hold">
                                          <p:stCondLst>
                                            <p:cond delay="0"/>
                                          </p:stCondLst>
                                        </p:cTn>
                                        <p:tgtEl>
                                          <p:spTgt spid="68"/>
                                        </p:tgtEl>
                                        <p:attrNameLst>
                                          <p:attrName>style.visibility</p:attrName>
                                        </p:attrNameLst>
                                      </p:cBhvr>
                                      <p:to>
                                        <p:strVal val="visible"/>
                                      </p:to>
                                    </p:set>
                                  </p:childTnLst>
                                </p:cTn>
                              </p:par>
                            </p:childTnLst>
                          </p:cTn>
                        </p:par>
                        <p:par>
                          <p:cTn id="65" fill="hold">
                            <p:stCondLst>
                              <p:cond delay="3500"/>
                            </p:stCondLst>
                            <p:childTnLst>
                              <p:par>
                                <p:cTn id="66" presetID="1" presetClass="entr" presetSubtype="0" fill="hold" nodeType="afterEffect">
                                  <p:stCondLst>
                                    <p:cond delay="500"/>
                                  </p:stCondLst>
                                  <p:childTnLst>
                                    <p:set>
                                      <p:cBhvr>
                                        <p:cTn id="67" dur="1" fill="hold">
                                          <p:stCondLst>
                                            <p:cond delay="0"/>
                                          </p:stCondLst>
                                        </p:cTn>
                                        <p:tgtEl>
                                          <p:spTgt spid="70"/>
                                        </p:tgtEl>
                                        <p:attrNameLst>
                                          <p:attrName>style.visibility</p:attrName>
                                        </p:attrNameLst>
                                      </p:cBhvr>
                                      <p:to>
                                        <p:strVal val="visible"/>
                                      </p:to>
                                    </p:set>
                                  </p:childTnLst>
                                </p:cTn>
                              </p:par>
                            </p:childTnLst>
                          </p:cTn>
                        </p:par>
                        <p:par>
                          <p:cTn id="68" fill="hold">
                            <p:stCondLst>
                              <p:cond delay="4000"/>
                            </p:stCondLst>
                            <p:childTnLst>
                              <p:par>
                                <p:cTn id="69" presetID="1" presetClass="entr" presetSubtype="0" fill="hold" nodeType="afterEffect">
                                  <p:stCondLst>
                                    <p:cond delay="500"/>
                                  </p:stCondLst>
                                  <p:childTnLst>
                                    <p:set>
                                      <p:cBhvr>
                                        <p:cTn id="70" dur="1" fill="hold">
                                          <p:stCondLst>
                                            <p:cond delay="0"/>
                                          </p:stCondLst>
                                        </p:cTn>
                                        <p:tgtEl>
                                          <p:spTgt spid="56"/>
                                        </p:tgtEl>
                                        <p:attrNameLst>
                                          <p:attrName>style.visibility</p:attrName>
                                        </p:attrNameLst>
                                      </p:cBhvr>
                                      <p:to>
                                        <p:strVal val="visible"/>
                                      </p:to>
                                    </p:set>
                                  </p:childTnLst>
                                </p:cTn>
                              </p:par>
                            </p:childTnLst>
                          </p:cTn>
                        </p:par>
                        <p:par>
                          <p:cTn id="71" fill="hold">
                            <p:stCondLst>
                              <p:cond delay="4500"/>
                            </p:stCondLst>
                            <p:childTnLst>
                              <p:par>
                                <p:cTn id="72" presetID="1" presetClass="entr" presetSubtype="0" fill="hold" nodeType="afterEffect">
                                  <p:stCondLst>
                                    <p:cond delay="500"/>
                                  </p:stCondLst>
                                  <p:childTnLst>
                                    <p:set>
                                      <p:cBhvr>
                                        <p:cTn id="73" dur="1" fill="hold">
                                          <p:stCondLst>
                                            <p:cond delay="0"/>
                                          </p:stCondLst>
                                        </p:cTn>
                                        <p:tgtEl>
                                          <p:spTgt spid="60"/>
                                        </p:tgtEl>
                                        <p:attrNameLst>
                                          <p:attrName>style.visibility</p:attrName>
                                        </p:attrNameLst>
                                      </p:cBhvr>
                                      <p:to>
                                        <p:strVal val="visible"/>
                                      </p:to>
                                    </p:set>
                                  </p:childTnLst>
                                </p:cTn>
                              </p:par>
                            </p:childTnLst>
                          </p:cTn>
                        </p:par>
                        <p:par>
                          <p:cTn id="74" fill="hold">
                            <p:stCondLst>
                              <p:cond delay="5000"/>
                            </p:stCondLst>
                            <p:childTnLst>
                              <p:par>
                                <p:cTn id="75" presetID="1" presetClass="entr" presetSubtype="0" fill="hold" nodeType="afterEffect">
                                  <p:stCondLst>
                                    <p:cond delay="500"/>
                                  </p:stCondLst>
                                  <p:childTnLst>
                                    <p:set>
                                      <p:cBhvr>
                                        <p:cTn id="76" dur="1" fill="hold">
                                          <p:stCondLst>
                                            <p:cond delay="0"/>
                                          </p:stCondLst>
                                        </p:cTn>
                                        <p:tgtEl>
                                          <p:spTgt spid="70"/>
                                        </p:tgtEl>
                                        <p:attrNameLst>
                                          <p:attrName>style.visibility</p:attrName>
                                        </p:attrNameLst>
                                      </p:cBhvr>
                                      <p:to>
                                        <p:strVal val="visible"/>
                                      </p:to>
                                    </p:set>
                                  </p:childTnLst>
                                </p:cTn>
                              </p:par>
                            </p:childTnLst>
                          </p:cTn>
                        </p:par>
                        <p:par>
                          <p:cTn id="77" fill="hold">
                            <p:stCondLst>
                              <p:cond delay="5500"/>
                            </p:stCondLst>
                            <p:childTnLst>
                              <p:par>
                                <p:cTn id="78" presetID="1" presetClass="entr" presetSubtype="0" fill="hold" nodeType="afterEffect">
                                  <p:stCondLst>
                                    <p:cond delay="0"/>
                                  </p:stCondLst>
                                  <p:childTnLst>
                                    <p:set>
                                      <p:cBhvr>
                                        <p:cTn id="79" dur="1" fill="hold">
                                          <p:stCondLst>
                                            <p:cond delay="0"/>
                                          </p:stCondLst>
                                        </p:cTn>
                                        <p:tgtEl>
                                          <p:spTgt spid="71"/>
                                        </p:tgtEl>
                                        <p:attrNameLst>
                                          <p:attrName>style.visibility</p:attrName>
                                        </p:attrNameLst>
                                      </p:cBhvr>
                                      <p:to>
                                        <p:strVal val="visible"/>
                                      </p:to>
                                    </p:set>
                                  </p:childTnLst>
                                </p:cTn>
                              </p:par>
                            </p:childTnLst>
                          </p:cTn>
                        </p:par>
                        <p:par>
                          <p:cTn id="80" fill="hold">
                            <p:stCondLst>
                              <p:cond delay="5500"/>
                            </p:stCondLst>
                            <p:childTnLst>
                              <p:par>
                                <p:cTn id="81" presetID="1" presetClass="entr" presetSubtype="0" fill="hold" nodeType="afterEffect">
                                  <p:stCondLst>
                                    <p:cond delay="500"/>
                                  </p:stCondLst>
                                  <p:childTnLst>
                                    <p:set>
                                      <p:cBhvr>
                                        <p:cTn id="82" dur="1" fill="hold">
                                          <p:stCondLst>
                                            <p:cond delay="0"/>
                                          </p:stCondLst>
                                        </p:cTn>
                                        <p:tgtEl>
                                          <p:spTgt spid="72"/>
                                        </p:tgtEl>
                                        <p:attrNameLst>
                                          <p:attrName>style.visibility</p:attrName>
                                        </p:attrNameLst>
                                      </p:cBhvr>
                                      <p:to>
                                        <p:strVal val="visible"/>
                                      </p:to>
                                    </p:set>
                                  </p:childTnLst>
                                </p:cTn>
                              </p:par>
                            </p:childTnLst>
                          </p:cTn>
                        </p:par>
                        <p:par>
                          <p:cTn id="83" fill="hold">
                            <p:stCondLst>
                              <p:cond delay="6000"/>
                            </p:stCondLst>
                            <p:childTnLst>
                              <p:par>
                                <p:cTn id="84" presetID="1" presetClass="entr" presetSubtype="0" fill="hold" nodeType="afterEffect">
                                  <p:stCondLst>
                                    <p:cond delay="500"/>
                                  </p:stCondLst>
                                  <p:childTnLst>
                                    <p:set>
                                      <p:cBhvr>
                                        <p:cTn id="85" dur="1" fill="hold">
                                          <p:stCondLst>
                                            <p:cond delay="0"/>
                                          </p:stCondLst>
                                        </p:cTn>
                                        <p:tgtEl>
                                          <p:spTgt spid="7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50"/>
                                        </p:tgtEl>
                                      </p:cBhvr>
                                    </p:animEffect>
                                    <p:set>
                                      <p:cBhvr>
                                        <p:cTn id="90" dur="1" fill="hold">
                                          <p:stCondLst>
                                            <p:cond delay="499"/>
                                          </p:stCondLst>
                                        </p:cTn>
                                        <p:tgtEl>
                                          <p:spTgt spid="5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68"/>
                                        </p:tgtEl>
                                      </p:cBhvr>
                                    </p:animEffect>
                                    <p:set>
                                      <p:cBhvr>
                                        <p:cTn id="93" dur="1" fill="hold">
                                          <p:stCondLst>
                                            <p:cond delay="499"/>
                                          </p:stCondLst>
                                        </p:cTn>
                                        <p:tgtEl>
                                          <p:spTgt spid="68"/>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62"/>
                                        </p:tgtEl>
                                      </p:cBhvr>
                                    </p:animEffect>
                                    <p:set>
                                      <p:cBhvr>
                                        <p:cTn id="96" dur="1" fill="hold">
                                          <p:stCondLst>
                                            <p:cond delay="499"/>
                                          </p:stCondLst>
                                        </p:cTn>
                                        <p:tgtEl>
                                          <p:spTgt spid="6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69"/>
                                        </p:tgtEl>
                                      </p:cBhvr>
                                    </p:animEffect>
                                    <p:set>
                                      <p:cBhvr>
                                        <p:cTn id="99" dur="1" fill="hold">
                                          <p:stCondLst>
                                            <p:cond delay="499"/>
                                          </p:stCondLst>
                                        </p:cTn>
                                        <p:tgtEl>
                                          <p:spTgt spid="69"/>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66"/>
                                        </p:tgtEl>
                                      </p:cBhvr>
                                    </p:animEffect>
                                    <p:set>
                                      <p:cBhvr>
                                        <p:cTn id="102" dur="1" fill="hold">
                                          <p:stCondLst>
                                            <p:cond delay="499"/>
                                          </p:stCondLst>
                                        </p:cTn>
                                        <p:tgtEl>
                                          <p:spTgt spid="6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70"/>
                                        </p:tgtEl>
                                      </p:cBhvr>
                                    </p:animEffect>
                                    <p:set>
                                      <p:cBhvr>
                                        <p:cTn id="105" dur="1" fill="hold">
                                          <p:stCondLst>
                                            <p:cond delay="499"/>
                                          </p:stCondLst>
                                        </p:cTn>
                                        <p:tgtEl>
                                          <p:spTgt spid="70"/>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73"/>
                                        </p:tgtEl>
                                      </p:cBhvr>
                                    </p:animEffect>
                                    <p:set>
                                      <p:cBhvr>
                                        <p:cTn id="108" dur="1" fill="hold">
                                          <p:stCondLst>
                                            <p:cond delay="499"/>
                                          </p:stCondLst>
                                        </p:cTn>
                                        <p:tgtEl>
                                          <p:spTgt spid="7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71"/>
                                        </p:tgtEl>
                                      </p:cBhvr>
                                    </p:animEffect>
                                    <p:set>
                                      <p:cBhvr>
                                        <p:cTn id="111" dur="1" fill="hold">
                                          <p:stCondLst>
                                            <p:cond delay="499"/>
                                          </p:stCondLst>
                                        </p:cTn>
                                        <p:tgtEl>
                                          <p:spTgt spid="71"/>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72"/>
                                        </p:tgtEl>
                                      </p:cBhvr>
                                    </p:animEffect>
                                    <p:set>
                                      <p:cBhvr>
                                        <p:cTn id="114" dur="1" fill="hold">
                                          <p:stCondLst>
                                            <p:cond delay="499"/>
                                          </p:stCondLst>
                                        </p:cTn>
                                        <p:tgtEl>
                                          <p:spTgt spid="72"/>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60"/>
                                        </p:tgtEl>
                                      </p:cBhvr>
                                    </p:animEffect>
                                    <p:set>
                                      <p:cBhvr>
                                        <p:cTn id="117" dur="1" fill="hold">
                                          <p:stCondLst>
                                            <p:cond delay="499"/>
                                          </p:stCondLst>
                                        </p:cTn>
                                        <p:tgtEl>
                                          <p:spTgt spid="60"/>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56"/>
                                        </p:tgtEl>
                                      </p:cBhvr>
                                    </p:animEffect>
                                    <p:set>
                                      <p:cBhvr>
                                        <p:cTn id="120" dur="1" fill="hold">
                                          <p:stCondLst>
                                            <p:cond delay="499"/>
                                          </p:stCondLst>
                                        </p:cTn>
                                        <p:tgtEl>
                                          <p:spTgt spid="56"/>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54"/>
                                        </p:tgtEl>
                                      </p:cBhvr>
                                    </p:animEffect>
                                    <p:set>
                                      <p:cBhvr>
                                        <p:cTn id="123" dur="1" fill="hold">
                                          <p:stCondLst>
                                            <p:cond delay="499"/>
                                          </p:stCondLst>
                                        </p:cTn>
                                        <p:tgtEl>
                                          <p:spTgt spid="54"/>
                                        </p:tgtEl>
                                        <p:attrNameLst>
                                          <p:attrName>style.visibility</p:attrName>
                                        </p:attrNameLst>
                                      </p:cBhvr>
                                      <p:to>
                                        <p:strVal val="hidden"/>
                                      </p:to>
                                    </p:set>
                                  </p:childTnLst>
                                </p:cTn>
                              </p:par>
                              <p:par>
                                <p:cTn id="124" presetID="10" presetClass="entr" presetSubtype="0" fill="hold" grpId="1" nodeType="withEffect">
                                  <p:stCondLst>
                                    <p:cond delay="500"/>
                                  </p:stCondLst>
                                  <p:childTnLst>
                                    <p:set>
                                      <p:cBhvr>
                                        <p:cTn id="125" dur="1" fill="hold">
                                          <p:stCondLst>
                                            <p:cond delay="0"/>
                                          </p:stCondLst>
                                        </p:cTn>
                                        <p:tgtEl>
                                          <p:spTgt spid="51"/>
                                        </p:tgtEl>
                                        <p:attrNameLst>
                                          <p:attrName>style.visibility</p:attrName>
                                        </p:attrNameLst>
                                      </p:cBhvr>
                                      <p:to>
                                        <p:strVal val="visible"/>
                                      </p:to>
                                    </p:set>
                                    <p:animEffect transition="in" filter="fade">
                                      <p:cBhvr>
                                        <p:cTn id="126" dur="500"/>
                                        <p:tgtEl>
                                          <p:spTgt spid="51"/>
                                        </p:tgtEl>
                                      </p:cBhvr>
                                    </p:animEffect>
                                  </p:childTnLst>
                                </p:cTn>
                              </p:par>
                              <p:par>
                                <p:cTn id="127" presetID="10" presetClass="entr" presetSubtype="0" fill="hold" nodeType="withEffect">
                                  <p:stCondLst>
                                    <p:cond delay="0"/>
                                  </p:stCondLst>
                                  <p:childTnLst>
                                    <p:set>
                                      <p:cBhvr>
                                        <p:cTn id="128" dur="1" fill="hold">
                                          <p:stCondLst>
                                            <p:cond delay="0"/>
                                          </p:stCondLst>
                                        </p:cTn>
                                        <p:tgtEl>
                                          <p:spTgt spid="80"/>
                                        </p:tgtEl>
                                        <p:attrNameLst>
                                          <p:attrName>style.visibility</p:attrName>
                                        </p:attrNameLst>
                                      </p:cBhvr>
                                      <p:to>
                                        <p:strVal val="visible"/>
                                      </p:to>
                                    </p:set>
                                    <p:animEffect transition="in" filter="fade">
                                      <p:cBhvr>
                                        <p:cTn id="129" dur="500"/>
                                        <p:tgtEl>
                                          <p:spTgt spid="80"/>
                                        </p:tgtEl>
                                      </p:cBhvr>
                                    </p:animEffect>
                                  </p:childTnLst>
                                </p:cTn>
                              </p:par>
                            </p:childTnLst>
                          </p:cTn>
                        </p:par>
                        <p:par>
                          <p:cTn id="130" fill="hold">
                            <p:stCondLst>
                              <p:cond delay="1000"/>
                            </p:stCondLst>
                            <p:childTnLst>
                              <p:par>
                                <p:cTn id="131" presetID="22" presetClass="entr" presetSubtype="8" fill="hold" nodeType="afterEffect">
                                  <p:stCondLst>
                                    <p:cond delay="0"/>
                                  </p:stCondLst>
                                  <p:childTnLst>
                                    <p:set>
                                      <p:cBhvr>
                                        <p:cTn id="132" dur="1" fill="hold">
                                          <p:stCondLst>
                                            <p:cond delay="0"/>
                                          </p:stCondLst>
                                        </p:cTn>
                                        <p:tgtEl>
                                          <p:spTgt spid="75"/>
                                        </p:tgtEl>
                                        <p:attrNameLst>
                                          <p:attrName>style.visibility</p:attrName>
                                        </p:attrNameLst>
                                      </p:cBhvr>
                                      <p:to>
                                        <p:strVal val="visible"/>
                                      </p:to>
                                    </p:set>
                                    <p:animEffect transition="in" filter="wipe(left)">
                                      <p:cBhvr>
                                        <p:cTn id="133" dur="500"/>
                                        <p:tgtEl>
                                          <p:spTgt spid="75"/>
                                        </p:tgtEl>
                                      </p:cBhvr>
                                    </p:animEffect>
                                  </p:childTnLst>
                                </p:cTn>
                              </p:par>
                              <p:par>
                                <p:cTn id="134" presetID="26" presetClass="emph" presetSubtype="0" fill="hold" nodeType="withEffect">
                                  <p:stCondLst>
                                    <p:cond delay="1000"/>
                                  </p:stCondLst>
                                  <p:childTnLst>
                                    <p:animEffect transition="out" filter="fade">
                                      <p:cBhvr>
                                        <p:cTn id="135" dur="1000" tmFilter="0, 0; .2, .5; .8, .5; 1, 0"/>
                                        <p:tgtEl>
                                          <p:spTgt spid="42"/>
                                        </p:tgtEl>
                                      </p:cBhvr>
                                    </p:animEffect>
                                    <p:animScale>
                                      <p:cBhvr>
                                        <p:cTn id="136" dur="500" autoRev="1" fill="hold"/>
                                        <p:tgtEl>
                                          <p:spTgt spid="42"/>
                                        </p:tgtEl>
                                      </p:cBhvr>
                                      <p:by x="105000" y="105000"/>
                                    </p:animScale>
                                  </p:childTnLst>
                                </p:cTn>
                              </p:par>
                            </p:childTnLst>
                          </p:cTn>
                        </p:par>
                        <p:par>
                          <p:cTn id="137" fill="hold">
                            <p:stCondLst>
                              <p:cond delay="3000"/>
                            </p:stCondLst>
                            <p:childTnLst>
                              <p:par>
                                <p:cTn id="138" presetID="26" presetClass="emph" presetSubtype="0" fill="hold" nodeType="afterEffect">
                                  <p:stCondLst>
                                    <p:cond delay="0"/>
                                  </p:stCondLst>
                                  <p:childTnLst>
                                    <p:animEffect transition="out" filter="fade">
                                      <p:cBhvr>
                                        <p:cTn id="139" dur="1000" tmFilter="0, 0; .2, .5; .8, .5; 1, 0"/>
                                        <p:tgtEl>
                                          <p:spTgt spid="42"/>
                                        </p:tgtEl>
                                      </p:cBhvr>
                                    </p:animEffect>
                                    <p:animScale>
                                      <p:cBhvr>
                                        <p:cTn id="140" dur="500" autoRev="1" fill="hold"/>
                                        <p:tgtEl>
                                          <p:spTgt spid="42"/>
                                        </p:tgtEl>
                                      </p:cBhvr>
                                      <p:by x="105000" y="105000"/>
                                    </p:animScale>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51"/>
                                        </p:tgtEl>
                                      </p:cBhvr>
                                    </p:animEffect>
                                    <p:set>
                                      <p:cBhvr>
                                        <p:cTn id="145" dur="1" fill="hold">
                                          <p:stCondLst>
                                            <p:cond delay="499"/>
                                          </p:stCondLst>
                                        </p:cTn>
                                        <p:tgtEl>
                                          <p:spTgt spid="51"/>
                                        </p:tgtEl>
                                        <p:attrNameLst>
                                          <p:attrName>style.visibility</p:attrName>
                                        </p:attrNameLst>
                                      </p:cBhvr>
                                      <p:to>
                                        <p:strVal val="hidden"/>
                                      </p:to>
                                    </p:set>
                                  </p:childTnLst>
                                </p:cTn>
                              </p:par>
                              <p:par>
                                <p:cTn id="146" presetID="19" presetClass="emph" presetSubtype="0" fill="hold" grpId="1" nodeType="withEffect">
                                  <p:stCondLst>
                                    <p:cond delay="0"/>
                                  </p:stCondLst>
                                  <p:childTnLst>
                                    <p:animClr clrSpc="rgb" dir="cw">
                                      <p:cBhvr override="childStyle">
                                        <p:cTn id="147" dur="250" fill="hold"/>
                                        <p:tgtEl>
                                          <p:spTgt spid="21"/>
                                        </p:tgtEl>
                                        <p:attrNameLst>
                                          <p:attrName>style.color</p:attrName>
                                        </p:attrNameLst>
                                      </p:cBhvr>
                                      <p:to>
                                        <a:srgbClr val="404040"/>
                                      </p:to>
                                    </p:animClr>
                                    <p:animClr clrSpc="rgb" dir="cw">
                                      <p:cBhvr>
                                        <p:cTn id="148" dur="250" fill="hold"/>
                                        <p:tgtEl>
                                          <p:spTgt spid="21"/>
                                        </p:tgtEl>
                                        <p:attrNameLst>
                                          <p:attrName>fillcolor</p:attrName>
                                        </p:attrNameLst>
                                      </p:cBhvr>
                                      <p:to>
                                        <a:srgbClr val="404040"/>
                                      </p:to>
                                    </p:animClr>
                                    <p:set>
                                      <p:cBhvr>
                                        <p:cTn id="149" dur="250" fill="hold"/>
                                        <p:tgtEl>
                                          <p:spTgt spid="21"/>
                                        </p:tgtEl>
                                        <p:attrNameLst>
                                          <p:attrName>fill.type</p:attrName>
                                        </p:attrNameLst>
                                      </p:cBhvr>
                                      <p:to>
                                        <p:strVal val="solid"/>
                                      </p:to>
                                    </p:set>
                                    <p:set>
                                      <p:cBhvr>
                                        <p:cTn id="150" dur="250" fill="hold"/>
                                        <p:tgtEl>
                                          <p:spTgt spid="21"/>
                                        </p:tgtEl>
                                        <p:attrNameLst>
                                          <p:attrName>fill.on</p:attrName>
                                        </p:attrNameLst>
                                      </p:cBhvr>
                                      <p:to>
                                        <p:strVal val="true"/>
                                      </p:to>
                                    </p:set>
                                  </p:childTnLst>
                                </p:cTn>
                              </p:par>
                              <p:par>
                                <p:cTn id="151" presetID="9" presetClass="emph" presetSubtype="0" nodeType="withEffect">
                                  <p:stCondLst>
                                    <p:cond delay="0"/>
                                  </p:stCondLst>
                                  <p:childTnLst>
                                    <p:set>
                                      <p:cBhvr>
                                        <p:cTn id="152" dur="indefinite"/>
                                        <p:tgtEl>
                                          <p:spTgt spid="8"/>
                                        </p:tgtEl>
                                        <p:attrNameLst>
                                          <p:attrName>style.opacity</p:attrName>
                                        </p:attrNameLst>
                                      </p:cBhvr>
                                      <p:to>
                                        <p:strVal val="0.5"/>
                                      </p:to>
                                    </p:set>
                                    <p:animEffect filter="image" prLst="opacity: 0.5">
                                      <p:cBhvr rctx="IE">
                                        <p:cTn id="153" dur="indefinite"/>
                                        <p:tgtEl>
                                          <p:spTgt spid="8"/>
                                        </p:tgtEl>
                                      </p:cBhvr>
                                    </p:animEffect>
                                  </p:childTnLst>
                                </p:cTn>
                              </p:par>
                              <p:par>
                                <p:cTn id="154" presetID="1" presetClass="emph" presetSubtype="2" fill="hold" nodeType="withEffect">
                                  <p:stCondLst>
                                    <p:cond delay="0"/>
                                  </p:stCondLst>
                                  <p:childTnLst>
                                    <p:animClr clrSpc="rgb" dir="cw">
                                      <p:cBhvr>
                                        <p:cTn id="155" dur="250" fill="hold"/>
                                        <p:tgtEl>
                                          <p:spTgt spid="6"/>
                                        </p:tgtEl>
                                        <p:attrNameLst>
                                          <p:attrName>fillcolor</p:attrName>
                                        </p:attrNameLst>
                                      </p:cBhvr>
                                      <p:to>
                                        <a:srgbClr val="BFBFBF"/>
                                      </p:to>
                                    </p:animClr>
                                    <p:set>
                                      <p:cBhvr>
                                        <p:cTn id="156" dur="250" fill="hold"/>
                                        <p:tgtEl>
                                          <p:spTgt spid="6"/>
                                        </p:tgtEl>
                                        <p:attrNameLst>
                                          <p:attrName>fill.type</p:attrName>
                                        </p:attrNameLst>
                                      </p:cBhvr>
                                      <p:to>
                                        <p:strVal val="solid"/>
                                      </p:to>
                                    </p:set>
                                    <p:set>
                                      <p:cBhvr>
                                        <p:cTn id="157" dur="250" fill="hold"/>
                                        <p:tgtEl>
                                          <p:spTgt spid="6"/>
                                        </p:tgtEl>
                                        <p:attrNameLst>
                                          <p:attrName>fill.on</p:attrName>
                                        </p:attrNameLst>
                                      </p:cBhvr>
                                      <p:to>
                                        <p:strVal val="true"/>
                                      </p:to>
                                    </p:set>
                                  </p:childTnLst>
                                </p:cTn>
                              </p:par>
                              <p:par>
                                <p:cTn id="158" presetID="9" presetClass="emph" presetSubtype="0" nodeType="withEffect">
                                  <p:stCondLst>
                                    <p:cond delay="0"/>
                                  </p:stCondLst>
                                  <p:childTnLst>
                                    <p:set>
                                      <p:cBhvr>
                                        <p:cTn id="159" dur="indefinite"/>
                                        <p:tgtEl>
                                          <p:spTgt spid="82"/>
                                        </p:tgtEl>
                                        <p:attrNameLst>
                                          <p:attrName>style.opacity</p:attrName>
                                        </p:attrNameLst>
                                      </p:cBhvr>
                                      <p:to>
                                        <p:strVal val="0.5"/>
                                      </p:to>
                                    </p:set>
                                    <p:animEffect filter="image" prLst="opacity: 0.5">
                                      <p:cBhvr rctx="IE">
                                        <p:cTn id="160" dur="indefinite"/>
                                        <p:tgtEl>
                                          <p:spTgt spid="82"/>
                                        </p:tgtEl>
                                      </p:cBhvr>
                                    </p:animEffect>
                                  </p:childTnLst>
                                </p:cTn>
                              </p:par>
                              <p:par>
                                <p:cTn id="161" presetID="9" presetClass="emph" presetSubtype="0" grpId="0" nodeType="withEffect">
                                  <p:stCondLst>
                                    <p:cond delay="0"/>
                                  </p:stCondLst>
                                  <p:childTnLst>
                                    <p:set>
                                      <p:cBhvr>
                                        <p:cTn id="162" dur="indefinite"/>
                                        <p:tgtEl>
                                          <p:spTgt spid="17"/>
                                        </p:tgtEl>
                                        <p:attrNameLst>
                                          <p:attrName>style.opacity</p:attrName>
                                        </p:attrNameLst>
                                      </p:cBhvr>
                                      <p:to>
                                        <p:strVal val="0.5"/>
                                      </p:to>
                                    </p:set>
                                    <p:animEffect filter="image" prLst="opacity: 0.5">
                                      <p:cBhvr rctx="IE">
                                        <p:cTn id="163" dur="indefinite"/>
                                        <p:tgtEl>
                                          <p:spTgt spid="17"/>
                                        </p:tgtEl>
                                      </p:cBhvr>
                                    </p:animEffect>
                                  </p:childTnLst>
                                </p:cTn>
                              </p:par>
                              <p:par>
                                <p:cTn id="164" presetID="10" presetClass="exit" presetSubtype="0" fill="hold" nodeType="withEffect">
                                  <p:stCondLst>
                                    <p:cond delay="0"/>
                                  </p:stCondLst>
                                  <p:childTnLst>
                                    <p:animEffect transition="out" filter="fade">
                                      <p:cBhvr>
                                        <p:cTn id="165" dur="250"/>
                                        <p:tgtEl>
                                          <p:spTgt spid="75"/>
                                        </p:tgtEl>
                                      </p:cBhvr>
                                    </p:animEffect>
                                    <p:set>
                                      <p:cBhvr>
                                        <p:cTn id="166" dur="1" fill="hold">
                                          <p:stCondLst>
                                            <p:cond delay="249"/>
                                          </p:stCondLst>
                                        </p:cTn>
                                        <p:tgtEl>
                                          <p:spTgt spid="75"/>
                                        </p:tgtEl>
                                        <p:attrNameLst>
                                          <p:attrName>style.visibility</p:attrName>
                                        </p:attrNameLst>
                                      </p:cBhvr>
                                      <p:to>
                                        <p:strVal val="hidden"/>
                                      </p:to>
                                    </p:set>
                                  </p:childTnLst>
                                </p:cTn>
                              </p:par>
                              <p:par>
                                <p:cTn id="167" presetID="10" presetClass="entr" presetSubtype="0" fill="hold" grpId="0" nodeType="withEffect">
                                  <p:stCondLst>
                                    <p:cond delay="0"/>
                                  </p:stCondLst>
                                  <p:childTnLst>
                                    <p:set>
                                      <p:cBhvr>
                                        <p:cTn id="168" dur="1" fill="hold">
                                          <p:stCondLst>
                                            <p:cond delay="0"/>
                                          </p:stCondLst>
                                        </p:cTn>
                                        <p:tgtEl>
                                          <p:spTgt spid="55"/>
                                        </p:tgtEl>
                                        <p:attrNameLst>
                                          <p:attrName>style.visibility</p:attrName>
                                        </p:attrNameLst>
                                      </p:cBhvr>
                                      <p:to>
                                        <p:strVal val="visible"/>
                                      </p:to>
                                    </p:set>
                                    <p:animEffect transition="in" filter="fade">
                                      <p:cBhvr>
                                        <p:cTn id="169" dur="500"/>
                                        <p:tgtEl>
                                          <p:spTgt spid="55"/>
                                        </p:tgtEl>
                                      </p:cBhvr>
                                    </p:animEffect>
                                  </p:childTnLst>
                                </p:cTn>
                              </p:par>
                              <p:par>
                                <p:cTn id="170" presetID="22" presetClass="entr" presetSubtype="2" fill="hold" nodeType="withEffect">
                                  <p:stCondLst>
                                    <p:cond delay="500"/>
                                  </p:stCondLst>
                                  <p:childTnLst>
                                    <p:set>
                                      <p:cBhvr>
                                        <p:cTn id="171" dur="1" fill="hold">
                                          <p:stCondLst>
                                            <p:cond delay="0"/>
                                          </p:stCondLst>
                                        </p:cTn>
                                        <p:tgtEl>
                                          <p:spTgt spid="83"/>
                                        </p:tgtEl>
                                        <p:attrNameLst>
                                          <p:attrName>style.visibility</p:attrName>
                                        </p:attrNameLst>
                                      </p:cBhvr>
                                      <p:to>
                                        <p:strVal val="visible"/>
                                      </p:to>
                                    </p:set>
                                    <p:animEffect transition="in" filter="wipe(right)">
                                      <p:cBhvr>
                                        <p:cTn id="172" dur="500"/>
                                        <p:tgtEl>
                                          <p:spTgt spid="83"/>
                                        </p:tgtEl>
                                      </p:cBhvr>
                                    </p:animEffect>
                                  </p:childTnLst>
                                </p:cTn>
                              </p:par>
                              <p:par>
                                <p:cTn id="173" presetID="37" presetClass="path" presetSubtype="0" accel="50000" decel="50000" fill="hold" nodeType="withEffect">
                                  <p:stCondLst>
                                    <p:cond delay="0"/>
                                  </p:stCondLst>
                                  <p:childTnLst>
                                    <p:animMotion origin="layout" path="M 6.25E-7 -4.07407E-6 L -0.12826 0.06945 C -0.15495 0.08519 -0.19505 0.09375 -0.23711 0.09375 C -0.2849 0.09375 -0.32318 0.08519 -0.34987 0.06945 L -0.478 -4.07407E-6 " pathEditMode="relative" rAng="0" ptsTypes="AAAAA">
                                      <p:cBhvr>
                                        <p:cTn id="174" dur="2000" fill="hold"/>
                                        <p:tgtEl>
                                          <p:spTgt spid="80"/>
                                        </p:tgtEl>
                                        <p:attrNameLst>
                                          <p:attrName>ppt_x</p:attrName>
                                          <p:attrName>ppt_y</p:attrName>
                                        </p:attrNameLst>
                                      </p:cBhvr>
                                      <p:rCtr x="-23906" y="4676"/>
                                    </p:animMotion>
                                  </p:childTnLst>
                                </p:cTn>
                              </p:par>
                            </p:childTnLst>
                          </p:cTn>
                        </p:par>
                      </p:childTnLst>
                    </p:cTn>
                  </p:par>
                  <p:par>
                    <p:cTn id="175" fill="hold">
                      <p:stCondLst>
                        <p:cond delay="indefinite"/>
                      </p:stCondLst>
                      <p:childTnLst>
                        <p:par>
                          <p:cTn id="176" fill="hold">
                            <p:stCondLst>
                              <p:cond delay="0"/>
                            </p:stCondLst>
                            <p:childTnLst>
                              <p:par>
                                <p:cTn id="177" presetID="9" presetClass="emph" presetSubtype="0" nodeType="clickEffect">
                                  <p:stCondLst>
                                    <p:cond delay="0"/>
                                  </p:stCondLst>
                                  <p:childTnLst>
                                    <p:set>
                                      <p:cBhvr>
                                        <p:cTn id="178" dur="indefinite"/>
                                        <p:tgtEl>
                                          <p:spTgt spid="82"/>
                                        </p:tgtEl>
                                        <p:attrNameLst>
                                          <p:attrName>style.opacity</p:attrName>
                                        </p:attrNameLst>
                                      </p:cBhvr>
                                      <p:to>
                                        <p:strVal val="1"/>
                                      </p:to>
                                    </p:set>
                                    <p:animEffect filter="image" prLst="opacity: 1">
                                      <p:cBhvr rctx="IE">
                                        <p:cTn id="179" dur="indefinite"/>
                                        <p:tgtEl>
                                          <p:spTgt spid="82"/>
                                        </p:tgtEl>
                                      </p:cBhvr>
                                    </p:animEffect>
                                  </p:childTnLst>
                                </p:cTn>
                              </p:par>
                              <p:par>
                                <p:cTn id="180" presetID="9" presetClass="emph" presetSubtype="0" grpId="1" nodeType="withEffect">
                                  <p:stCondLst>
                                    <p:cond delay="0"/>
                                  </p:stCondLst>
                                  <p:childTnLst>
                                    <p:set>
                                      <p:cBhvr>
                                        <p:cTn id="181" dur="indefinite"/>
                                        <p:tgtEl>
                                          <p:spTgt spid="17"/>
                                        </p:tgtEl>
                                        <p:attrNameLst>
                                          <p:attrName>style.opacity</p:attrName>
                                        </p:attrNameLst>
                                      </p:cBhvr>
                                      <p:to>
                                        <p:strVal val="1"/>
                                      </p:to>
                                    </p:set>
                                    <p:animEffect filter="image" prLst="opacity: 1">
                                      <p:cBhvr rctx="IE">
                                        <p:cTn id="182" dur="indefinite"/>
                                        <p:tgtEl>
                                          <p:spTgt spid="17"/>
                                        </p:tgtEl>
                                      </p:cBhvr>
                                    </p:animEffect>
                                  </p:childTnLst>
                                </p:cTn>
                              </p:par>
                              <p:par>
                                <p:cTn id="183" presetID="9" presetClass="emph" presetSubtype="0" nodeType="withEffect">
                                  <p:stCondLst>
                                    <p:cond delay="0"/>
                                  </p:stCondLst>
                                  <p:childTnLst>
                                    <p:set>
                                      <p:cBhvr>
                                        <p:cTn id="184" dur="indefinite"/>
                                        <p:tgtEl>
                                          <p:spTgt spid="8"/>
                                        </p:tgtEl>
                                        <p:attrNameLst>
                                          <p:attrName>style.opacity</p:attrName>
                                        </p:attrNameLst>
                                      </p:cBhvr>
                                      <p:to>
                                        <p:strVal val="1"/>
                                      </p:to>
                                    </p:set>
                                    <p:animEffect filter="image" prLst="opacity: 1">
                                      <p:cBhvr rctx="IE">
                                        <p:cTn id="185" dur="indefinite"/>
                                        <p:tgtEl>
                                          <p:spTgt spid="8"/>
                                        </p:tgtEl>
                                      </p:cBhvr>
                                    </p:animEffect>
                                  </p:childTnLst>
                                </p:cTn>
                              </p:par>
                              <p:par>
                                <p:cTn id="186" presetID="26" presetClass="emph" presetSubtype="0" fill="hold" nodeType="withEffect">
                                  <p:stCondLst>
                                    <p:cond delay="0"/>
                                  </p:stCondLst>
                                  <p:childTnLst>
                                    <p:animEffect transition="out" filter="fade">
                                      <p:cBhvr>
                                        <p:cTn id="187" dur="1000" tmFilter="0, 0; .2, .5; .8, .5; 1, 0"/>
                                        <p:tgtEl>
                                          <p:spTgt spid="42"/>
                                        </p:tgtEl>
                                      </p:cBhvr>
                                    </p:animEffect>
                                    <p:animScale>
                                      <p:cBhvr>
                                        <p:cTn id="188" dur="500" autoRev="1" fill="hold"/>
                                        <p:tgtEl>
                                          <p:spTgt spid="42"/>
                                        </p:tgtEl>
                                      </p:cBhvr>
                                      <p:by x="105000" y="105000"/>
                                    </p:animScale>
                                  </p:childTnLst>
                                </p:cTn>
                              </p:par>
                            </p:childTnLst>
                          </p:cTn>
                        </p:par>
                        <p:par>
                          <p:cTn id="189" fill="hold">
                            <p:stCondLst>
                              <p:cond delay="1000"/>
                            </p:stCondLst>
                            <p:childTnLst>
                              <p:par>
                                <p:cTn id="190" presetID="26" presetClass="emph" presetSubtype="0" fill="hold" nodeType="afterEffect">
                                  <p:stCondLst>
                                    <p:cond delay="0"/>
                                  </p:stCondLst>
                                  <p:childTnLst>
                                    <p:animEffect transition="out" filter="fade">
                                      <p:cBhvr>
                                        <p:cTn id="191" dur="1000" tmFilter="0, 0; .2, .5; .8, .5; 1, 0"/>
                                        <p:tgtEl>
                                          <p:spTgt spid="42"/>
                                        </p:tgtEl>
                                      </p:cBhvr>
                                    </p:animEffect>
                                    <p:animScale>
                                      <p:cBhvr>
                                        <p:cTn id="192" dur="500" autoRev="1" fill="hold"/>
                                        <p:tgtEl>
                                          <p:spTgt spid="42"/>
                                        </p:tgtEl>
                                      </p:cBhvr>
                                      <p:by x="105000" y="105000"/>
                                    </p:animScale>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55"/>
                                        </p:tgtEl>
                                      </p:cBhvr>
                                    </p:animEffect>
                                    <p:set>
                                      <p:cBhvr>
                                        <p:cTn id="197" dur="1" fill="hold">
                                          <p:stCondLst>
                                            <p:cond delay="499"/>
                                          </p:stCondLst>
                                        </p:cTn>
                                        <p:tgtEl>
                                          <p:spTgt spid="55"/>
                                        </p:tgtEl>
                                        <p:attrNameLst>
                                          <p:attrName>style.visibility</p:attrName>
                                        </p:attrNameLst>
                                      </p:cBhvr>
                                      <p:to>
                                        <p:strVal val="hidden"/>
                                      </p:to>
                                    </p:set>
                                  </p:childTnLst>
                                </p:cTn>
                              </p:par>
                              <p:par>
                                <p:cTn id="198" presetID="10" presetClass="entr" presetSubtype="0" fill="hold" grpId="0" nodeType="withEffect">
                                  <p:stCondLst>
                                    <p:cond delay="500"/>
                                  </p:stCondLst>
                                  <p:childTnLst>
                                    <p:set>
                                      <p:cBhvr>
                                        <p:cTn id="199" dur="1" fill="hold">
                                          <p:stCondLst>
                                            <p:cond delay="0"/>
                                          </p:stCondLst>
                                        </p:cTn>
                                        <p:tgtEl>
                                          <p:spTgt spid="57"/>
                                        </p:tgtEl>
                                        <p:attrNameLst>
                                          <p:attrName>style.visibility</p:attrName>
                                        </p:attrNameLst>
                                      </p:cBhvr>
                                      <p:to>
                                        <p:strVal val="visible"/>
                                      </p:to>
                                    </p:set>
                                    <p:animEffect transition="in" filter="fade">
                                      <p:cBhvr>
                                        <p:cTn id="200" dur="500"/>
                                        <p:tgtEl>
                                          <p:spTgt spid="57"/>
                                        </p:tgtEl>
                                      </p:cBhvr>
                                    </p:animEffect>
                                  </p:childTnLst>
                                </p:cTn>
                              </p:par>
                              <p:par>
                                <p:cTn id="201" presetID="1" presetClass="emph" presetSubtype="2" fill="hold" nodeType="withEffect">
                                  <p:stCondLst>
                                    <p:cond delay="0"/>
                                  </p:stCondLst>
                                  <p:childTnLst>
                                    <p:animClr clrSpc="rgb" dir="cw">
                                      <p:cBhvr>
                                        <p:cTn id="202" dur="250" fill="hold"/>
                                        <p:tgtEl>
                                          <p:spTgt spid="21"/>
                                        </p:tgtEl>
                                        <p:attrNameLst>
                                          <p:attrName>fillcolor</p:attrName>
                                        </p:attrNameLst>
                                      </p:cBhvr>
                                      <p:to>
                                        <a:srgbClr val="BFBFBF"/>
                                      </p:to>
                                    </p:animClr>
                                    <p:set>
                                      <p:cBhvr>
                                        <p:cTn id="203" dur="250" fill="hold"/>
                                        <p:tgtEl>
                                          <p:spTgt spid="21"/>
                                        </p:tgtEl>
                                        <p:attrNameLst>
                                          <p:attrName>fill.type</p:attrName>
                                        </p:attrNameLst>
                                      </p:cBhvr>
                                      <p:to>
                                        <p:strVal val="solid"/>
                                      </p:to>
                                    </p:set>
                                    <p:set>
                                      <p:cBhvr>
                                        <p:cTn id="204" dur="250" fill="hold"/>
                                        <p:tgtEl>
                                          <p:spTgt spid="21"/>
                                        </p:tgtEl>
                                        <p:attrNameLst>
                                          <p:attrName>fill.on</p:attrName>
                                        </p:attrNameLst>
                                      </p:cBhvr>
                                      <p:to>
                                        <p:strVal val="true"/>
                                      </p:to>
                                    </p:set>
                                  </p:childTnLst>
                                </p:cTn>
                              </p:par>
                              <p:par>
                                <p:cTn id="205" presetID="1" presetClass="emph" presetSubtype="2" fill="hold" nodeType="withEffect">
                                  <p:stCondLst>
                                    <p:cond delay="0"/>
                                  </p:stCondLst>
                                  <p:childTnLst>
                                    <p:animClr clrSpc="rgb" dir="cw">
                                      <p:cBhvr>
                                        <p:cTn id="206" dur="250" fill="hold"/>
                                        <p:tgtEl>
                                          <p:spTgt spid="6"/>
                                        </p:tgtEl>
                                        <p:attrNameLst>
                                          <p:attrName>fillcolor</p:attrName>
                                        </p:attrNameLst>
                                      </p:cBhvr>
                                      <p:to>
                                        <a:srgbClr val="404040"/>
                                      </p:to>
                                    </p:animClr>
                                    <p:set>
                                      <p:cBhvr>
                                        <p:cTn id="207" dur="250" fill="hold"/>
                                        <p:tgtEl>
                                          <p:spTgt spid="6"/>
                                        </p:tgtEl>
                                        <p:attrNameLst>
                                          <p:attrName>fill.type</p:attrName>
                                        </p:attrNameLst>
                                      </p:cBhvr>
                                      <p:to>
                                        <p:strVal val="solid"/>
                                      </p:to>
                                    </p:set>
                                    <p:set>
                                      <p:cBhvr>
                                        <p:cTn id="208" dur="250" fill="hold"/>
                                        <p:tgtEl>
                                          <p:spTgt spid="6"/>
                                        </p:tgtEl>
                                        <p:attrNameLst>
                                          <p:attrName>fill.on</p:attrName>
                                        </p:attrNameLst>
                                      </p:cBhvr>
                                      <p:to>
                                        <p:strVal val="true"/>
                                      </p:to>
                                    </p:set>
                                  </p:childTnLst>
                                </p:cTn>
                              </p:par>
                              <p:par>
                                <p:cTn id="209" presetID="37" presetClass="path" presetSubtype="0" accel="50000" decel="50000" fill="hold" nodeType="withEffect">
                                  <p:stCondLst>
                                    <p:cond delay="0"/>
                                  </p:stCondLst>
                                  <p:childTnLst>
                                    <p:animMotion origin="layout" path="M -0.478 -4.07407E-6 L -0.34987 0.06806 C -0.32331 0.08357 -0.2832 0.0919 -0.24102 0.0919 C -0.19323 0.0919 -0.15495 0.08357 -0.12826 0.06806 L 6.25E-7 -4.07407E-6 " pathEditMode="relative" rAng="0" ptsTypes="AAAAA">
                                      <p:cBhvr>
                                        <p:cTn id="210" dur="2000" fill="hold"/>
                                        <p:tgtEl>
                                          <p:spTgt spid="80"/>
                                        </p:tgtEl>
                                        <p:attrNameLst>
                                          <p:attrName>ppt_x</p:attrName>
                                          <p:attrName>ppt_y</p:attrName>
                                        </p:attrNameLst>
                                      </p:cBhvr>
                                      <p:rCtr x="23893" y="4583"/>
                                    </p:animMotion>
                                  </p:childTnLst>
                                </p:cTn>
                              </p:par>
                              <p:par>
                                <p:cTn id="211" presetID="10" presetClass="exit" presetSubtype="0" fill="hold" nodeType="withEffect">
                                  <p:stCondLst>
                                    <p:cond delay="0"/>
                                  </p:stCondLst>
                                  <p:childTnLst>
                                    <p:animEffect transition="out" filter="fade">
                                      <p:cBhvr>
                                        <p:cTn id="212" dur="500"/>
                                        <p:tgtEl>
                                          <p:spTgt spid="83"/>
                                        </p:tgtEl>
                                      </p:cBhvr>
                                    </p:animEffect>
                                    <p:set>
                                      <p:cBhvr>
                                        <p:cTn id="213" dur="1" fill="hold">
                                          <p:stCondLst>
                                            <p:cond delay="499"/>
                                          </p:stCondLst>
                                        </p:cTn>
                                        <p:tgtEl>
                                          <p:spTgt spid="83"/>
                                        </p:tgtEl>
                                        <p:attrNameLst>
                                          <p:attrName>style.visibility</p:attrName>
                                        </p:attrNameLst>
                                      </p:cBhvr>
                                      <p:to>
                                        <p:strVal val="hidden"/>
                                      </p:to>
                                    </p:set>
                                  </p:childTnLst>
                                </p:cTn>
                              </p:par>
                              <p:par>
                                <p:cTn id="214" presetID="22" presetClass="entr" presetSubtype="8" fill="hold" nodeType="withEffect">
                                  <p:stCondLst>
                                    <p:cond delay="500"/>
                                  </p:stCondLst>
                                  <p:childTnLst>
                                    <p:set>
                                      <p:cBhvr>
                                        <p:cTn id="215" dur="1" fill="hold">
                                          <p:stCondLst>
                                            <p:cond delay="0"/>
                                          </p:stCondLst>
                                        </p:cTn>
                                        <p:tgtEl>
                                          <p:spTgt spid="75"/>
                                        </p:tgtEl>
                                        <p:attrNameLst>
                                          <p:attrName>style.visibility</p:attrName>
                                        </p:attrNameLst>
                                      </p:cBhvr>
                                      <p:to>
                                        <p:strVal val="visible"/>
                                      </p:to>
                                    </p:set>
                                    <p:animEffect transition="in" filter="wipe(left)">
                                      <p:cBhvr>
                                        <p:cTn id="216" dur="500"/>
                                        <p:tgtEl>
                                          <p:spTgt spid="75"/>
                                        </p:tgtEl>
                                      </p:cBhvr>
                                    </p:animEffect>
                                  </p:childTnLst>
                                </p:cTn>
                              </p:par>
                            </p:childTnLst>
                          </p:cTn>
                        </p:par>
                        <p:par>
                          <p:cTn id="217" fill="hold">
                            <p:stCondLst>
                              <p:cond delay="2000"/>
                            </p:stCondLst>
                            <p:childTnLst>
                              <p:par>
                                <p:cTn id="218" presetID="26" presetClass="emph" presetSubtype="0" fill="hold" nodeType="afterEffect">
                                  <p:stCondLst>
                                    <p:cond delay="0"/>
                                  </p:stCondLst>
                                  <p:childTnLst>
                                    <p:animEffect transition="out" filter="fade">
                                      <p:cBhvr>
                                        <p:cTn id="219" dur="1000" tmFilter="0, 0; .2, .5; .8, .5; 1, 0"/>
                                        <p:tgtEl>
                                          <p:spTgt spid="42"/>
                                        </p:tgtEl>
                                      </p:cBhvr>
                                    </p:animEffect>
                                    <p:animScale>
                                      <p:cBhvr>
                                        <p:cTn id="220" dur="500" autoRev="1" fill="hold"/>
                                        <p:tgtEl>
                                          <p:spTgt spid="42"/>
                                        </p:tgtEl>
                                      </p:cBhvr>
                                      <p:by x="105000" y="105000"/>
                                    </p:animScale>
                                  </p:childTnLst>
                                </p:cTn>
                              </p:par>
                            </p:childTnLst>
                          </p:cTn>
                        </p:par>
                        <p:par>
                          <p:cTn id="221" fill="hold">
                            <p:stCondLst>
                              <p:cond delay="3000"/>
                            </p:stCondLst>
                            <p:childTnLst>
                              <p:par>
                                <p:cTn id="222" presetID="26" presetClass="emph" presetSubtype="0" fill="hold" nodeType="afterEffect">
                                  <p:stCondLst>
                                    <p:cond delay="0"/>
                                  </p:stCondLst>
                                  <p:childTnLst>
                                    <p:animEffect transition="out" filter="fade">
                                      <p:cBhvr>
                                        <p:cTn id="223" dur="1000" tmFilter="0, 0; .2, .5; .8, .5; 1, 0"/>
                                        <p:tgtEl>
                                          <p:spTgt spid="42"/>
                                        </p:tgtEl>
                                      </p:cBhvr>
                                    </p:animEffect>
                                    <p:animScale>
                                      <p:cBhvr>
                                        <p:cTn id="224" dur="50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1" grpId="1" animBg="1"/>
      <p:bldP spid="24" grpId="0" animBg="1"/>
      <p:bldP spid="17" grpId="0" animBg="1"/>
      <p:bldP spid="17" grpId="1" animBg="1"/>
      <p:bldP spid="47" grpId="1"/>
      <p:bldP spid="47" grpId="2"/>
      <p:bldP spid="49" grpId="0" animBg="1"/>
      <p:bldP spid="49" grpId="1" animBg="1"/>
      <p:bldP spid="50" grpId="0" animBg="1"/>
      <p:bldP spid="50" grpId="1" animBg="1"/>
      <p:bldP spid="55" grpId="0" animBg="1"/>
      <p:bldP spid="55" grpId="1" animBg="1"/>
      <p:bldP spid="57" grpId="0" animBg="1"/>
      <p:bldP spid="51" grpId="0" animBg="1"/>
      <p:bldP spid="5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5E7809D1-1B7E-144B-BBCD-CA4680E9408A}"/>
              </a:ext>
            </a:extLst>
          </p:cNvPr>
          <p:cNvSpPr/>
          <p:nvPr/>
        </p:nvSpPr>
        <p:spPr>
          <a:xfrm>
            <a:off x="266700" y="4551374"/>
            <a:ext cx="2691032" cy="2001751"/>
          </a:xfrm>
          <a:prstGeom prst="rect">
            <a:avLst/>
          </a:prstGeom>
          <a:solidFill>
            <a:schemeClr val="bg1">
              <a:lumMod val="9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AE695767-1AD6-B343-9964-D48AD5231E7A}"/>
              </a:ext>
            </a:extLst>
          </p:cNvPr>
          <p:cNvSpPr/>
          <p:nvPr/>
        </p:nvSpPr>
        <p:spPr>
          <a:xfrm>
            <a:off x="3246967" y="4551374"/>
            <a:ext cx="2691032" cy="2001751"/>
          </a:xfrm>
          <a:prstGeom prst="rect">
            <a:avLst/>
          </a:prstGeom>
          <a:solidFill>
            <a:schemeClr val="bg1">
              <a:lumMod val="9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7D1EA7BA-0A4B-BB4B-90B1-EF22438B48EC}"/>
              </a:ext>
            </a:extLst>
          </p:cNvPr>
          <p:cNvSpPr/>
          <p:nvPr/>
        </p:nvSpPr>
        <p:spPr>
          <a:xfrm>
            <a:off x="6227234" y="4551374"/>
            <a:ext cx="5671298" cy="2001751"/>
          </a:xfrm>
          <a:prstGeom prst="rect">
            <a:avLst/>
          </a:prstGeom>
          <a:solidFill>
            <a:schemeClr val="bg1">
              <a:lumMod val="9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16191778-55FA-DE44-BF3B-C85EFE5981A9}"/>
              </a:ext>
            </a:extLst>
          </p:cNvPr>
          <p:cNvSpPr/>
          <p:nvPr/>
        </p:nvSpPr>
        <p:spPr>
          <a:xfrm>
            <a:off x="266700" y="1569316"/>
            <a:ext cx="2691032" cy="2489936"/>
          </a:xfrm>
          <a:prstGeom prst="rect">
            <a:avLst/>
          </a:prstGeom>
          <a:solidFill>
            <a:schemeClr val="bg1"/>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395D2070-3174-EF46-A5F0-AD82B2861286}"/>
              </a:ext>
            </a:extLst>
          </p:cNvPr>
          <p:cNvSpPr/>
          <p:nvPr/>
        </p:nvSpPr>
        <p:spPr>
          <a:xfrm>
            <a:off x="3246967" y="1569316"/>
            <a:ext cx="2691032" cy="2489936"/>
          </a:xfrm>
          <a:prstGeom prst="rect">
            <a:avLst/>
          </a:prstGeom>
          <a:solidFill>
            <a:schemeClr val="bg1"/>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6DF23BDA-BEAC-D242-BDF0-D6D0989C6B78}"/>
              </a:ext>
            </a:extLst>
          </p:cNvPr>
          <p:cNvSpPr/>
          <p:nvPr/>
        </p:nvSpPr>
        <p:spPr>
          <a:xfrm>
            <a:off x="6227234" y="1569316"/>
            <a:ext cx="2691032" cy="2489936"/>
          </a:xfrm>
          <a:prstGeom prst="rect">
            <a:avLst/>
          </a:prstGeom>
          <a:solidFill>
            <a:schemeClr val="bg1"/>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9323E405-958D-2449-B287-55F0F83AA123}"/>
              </a:ext>
            </a:extLst>
          </p:cNvPr>
          <p:cNvSpPr/>
          <p:nvPr/>
        </p:nvSpPr>
        <p:spPr>
          <a:xfrm>
            <a:off x="9207500" y="1569316"/>
            <a:ext cx="2691032" cy="2489936"/>
          </a:xfrm>
          <a:prstGeom prst="rect">
            <a:avLst/>
          </a:prstGeom>
          <a:solidFill>
            <a:schemeClr val="bg1"/>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9CD6121-BFB5-9A49-9F66-05CB554A0179}"/>
              </a:ext>
            </a:extLst>
          </p:cNvPr>
          <p:cNvSpPr txBox="1"/>
          <p:nvPr/>
        </p:nvSpPr>
        <p:spPr>
          <a:xfrm>
            <a:off x="266700" y="428968"/>
            <a:ext cx="1192530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prstClr val="black"/>
                </a:solidFill>
                <a:effectLst/>
                <a:uLnTx/>
                <a:uFillTx/>
                <a:latin typeface="Montserrat Black" charset="0"/>
                <a:ea typeface="Montserrat Black" charset="0"/>
                <a:cs typeface="Montserrat Black" charset="0"/>
              </a:rPr>
              <a:t>ONE TOOL FOR ALL PROTECTION SCENARIOS</a:t>
            </a:r>
          </a:p>
        </p:txBody>
      </p:sp>
      <p:pic>
        <p:nvPicPr>
          <p:cNvPr id="12" name="Graphic 11">
            <a:extLst>
              <a:ext uri="{FF2B5EF4-FFF2-40B4-BE49-F238E27FC236}">
                <a16:creationId xmlns:a16="http://schemas.microsoft.com/office/drawing/2014/main" id="{01D95C6F-F627-AC42-B73E-86B67B8876E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72782" y="2517596"/>
            <a:ext cx="594360" cy="594360"/>
          </a:xfrm>
          <a:prstGeom prst="rect">
            <a:avLst/>
          </a:prstGeom>
        </p:spPr>
      </p:pic>
      <p:pic>
        <p:nvPicPr>
          <p:cNvPr id="15" name="Graphic 14">
            <a:extLst>
              <a:ext uri="{FF2B5EF4-FFF2-40B4-BE49-F238E27FC236}">
                <a16:creationId xmlns:a16="http://schemas.microsoft.com/office/drawing/2014/main" id="{999A9525-4F0B-194A-920D-850D95BDA6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16298" y="2517596"/>
            <a:ext cx="594360" cy="594360"/>
          </a:xfrm>
          <a:prstGeom prst="rect">
            <a:avLst/>
          </a:prstGeom>
        </p:spPr>
      </p:pic>
      <p:pic>
        <p:nvPicPr>
          <p:cNvPr id="19" name="Graphic 18">
            <a:extLst>
              <a:ext uri="{FF2B5EF4-FFF2-40B4-BE49-F238E27FC236}">
                <a16:creationId xmlns:a16="http://schemas.microsoft.com/office/drawing/2014/main" id="{E5CC13D8-9DC2-7A4F-88C2-5990014FA25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16298" y="1784197"/>
            <a:ext cx="594360" cy="594360"/>
          </a:xfrm>
          <a:prstGeom prst="rect">
            <a:avLst/>
          </a:prstGeom>
        </p:spPr>
      </p:pic>
      <p:pic>
        <p:nvPicPr>
          <p:cNvPr id="20" name="Graphic 19">
            <a:extLst>
              <a:ext uri="{FF2B5EF4-FFF2-40B4-BE49-F238E27FC236}">
                <a16:creationId xmlns:a16="http://schemas.microsoft.com/office/drawing/2014/main" id="{914813D2-8B1F-5049-B058-3AE0ADFFE43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294540" y="1784197"/>
            <a:ext cx="594360" cy="594360"/>
          </a:xfrm>
          <a:prstGeom prst="rect">
            <a:avLst/>
          </a:prstGeom>
        </p:spPr>
      </p:pic>
      <p:pic>
        <p:nvPicPr>
          <p:cNvPr id="21" name="Graphic 20">
            <a:extLst>
              <a:ext uri="{FF2B5EF4-FFF2-40B4-BE49-F238E27FC236}">
                <a16:creationId xmlns:a16="http://schemas.microsoft.com/office/drawing/2014/main" id="{AC3D72E5-3EBC-C142-9563-875638CBA6F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72782" y="1784197"/>
            <a:ext cx="594360" cy="594360"/>
          </a:xfrm>
          <a:prstGeom prst="rect">
            <a:avLst/>
          </a:prstGeom>
        </p:spPr>
      </p:pic>
      <p:pic>
        <p:nvPicPr>
          <p:cNvPr id="22" name="Graphic 21">
            <a:extLst>
              <a:ext uri="{FF2B5EF4-FFF2-40B4-BE49-F238E27FC236}">
                <a16:creationId xmlns:a16="http://schemas.microsoft.com/office/drawing/2014/main" id="{23857658-93DE-FD4C-9AB2-B128106E2D0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94540" y="2517596"/>
            <a:ext cx="594360" cy="594360"/>
          </a:xfrm>
          <a:prstGeom prst="rect">
            <a:avLst/>
          </a:prstGeom>
        </p:spPr>
      </p:pic>
      <p:pic>
        <p:nvPicPr>
          <p:cNvPr id="23" name="Graphic 22">
            <a:extLst>
              <a:ext uri="{FF2B5EF4-FFF2-40B4-BE49-F238E27FC236}">
                <a16:creationId xmlns:a16="http://schemas.microsoft.com/office/drawing/2014/main" id="{54256238-11DE-E94C-9AFF-80894406E72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716298" y="3250784"/>
            <a:ext cx="594360" cy="594360"/>
          </a:xfrm>
          <a:prstGeom prst="rect">
            <a:avLst/>
          </a:prstGeom>
        </p:spPr>
      </p:pic>
      <p:pic>
        <p:nvPicPr>
          <p:cNvPr id="24" name="Graphic 23">
            <a:extLst>
              <a:ext uri="{FF2B5EF4-FFF2-40B4-BE49-F238E27FC236}">
                <a16:creationId xmlns:a16="http://schemas.microsoft.com/office/drawing/2014/main" id="{CC8A3F75-6565-9145-BE28-B12D18DE163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94540" y="3250784"/>
            <a:ext cx="594360" cy="594360"/>
          </a:xfrm>
          <a:prstGeom prst="rect">
            <a:avLst/>
          </a:prstGeom>
        </p:spPr>
      </p:pic>
      <p:pic>
        <p:nvPicPr>
          <p:cNvPr id="25" name="Graphic 24">
            <a:extLst>
              <a:ext uri="{FF2B5EF4-FFF2-40B4-BE49-F238E27FC236}">
                <a16:creationId xmlns:a16="http://schemas.microsoft.com/office/drawing/2014/main" id="{47F7D28B-5457-814B-82B8-BFCC1BA34D0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872782" y="3250784"/>
            <a:ext cx="594360" cy="594360"/>
          </a:xfrm>
          <a:prstGeom prst="rect">
            <a:avLst/>
          </a:prstGeom>
        </p:spPr>
      </p:pic>
      <p:pic>
        <p:nvPicPr>
          <p:cNvPr id="6" name="Graphic 5">
            <a:extLst>
              <a:ext uri="{FF2B5EF4-FFF2-40B4-BE49-F238E27FC236}">
                <a16:creationId xmlns:a16="http://schemas.microsoft.com/office/drawing/2014/main" id="{98EBAAD9-35D6-C243-A18B-5665AC189A4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316" y="2378103"/>
            <a:ext cx="685800" cy="685800"/>
          </a:xfrm>
          <a:prstGeom prst="rect">
            <a:avLst/>
          </a:prstGeom>
        </p:spPr>
      </p:pic>
      <p:pic>
        <p:nvPicPr>
          <p:cNvPr id="35" name="Graphic 34">
            <a:extLst>
              <a:ext uri="{FF2B5EF4-FFF2-40B4-BE49-F238E27FC236}">
                <a16:creationId xmlns:a16="http://schemas.microsoft.com/office/drawing/2014/main" id="{B14DD721-4EE6-7043-B3CF-036DF88A924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904316" y="2378103"/>
            <a:ext cx="685800" cy="685800"/>
          </a:xfrm>
          <a:prstGeom prst="rect">
            <a:avLst/>
          </a:prstGeom>
        </p:spPr>
      </p:pic>
      <p:pic>
        <p:nvPicPr>
          <p:cNvPr id="8" name="Graphic 7">
            <a:extLst>
              <a:ext uri="{FF2B5EF4-FFF2-40B4-BE49-F238E27FC236}">
                <a16:creationId xmlns:a16="http://schemas.microsoft.com/office/drawing/2014/main" id="{642011CC-F8F9-A04F-B2FF-FE3264A56A0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804675" y="3250444"/>
            <a:ext cx="594359" cy="594360"/>
          </a:xfrm>
          <a:prstGeom prst="rect">
            <a:avLst/>
          </a:prstGeom>
        </p:spPr>
      </p:pic>
      <p:pic>
        <p:nvPicPr>
          <p:cNvPr id="10" name="Graphic 9">
            <a:extLst>
              <a:ext uri="{FF2B5EF4-FFF2-40B4-BE49-F238E27FC236}">
                <a16:creationId xmlns:a16="http://schemas.microsoft.com/office/drawing/2014/main" id="{7632B2BE-F093-8C40-B803-CDB9D47F569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04675" y="1784197"/>
            <a:ext cx="594359" cy="594360"/>
          </a:xfrm>
          <a:prstGeom prst="rect">
            <a:avLst/>
          </a:prstGeom>
        </p:spPr>
      </p:pic>
      <p:pic>
        <p:nvPicPr>
          <p:cNvPr id="14" name="Graphic 13">
            <a:extLst>
              <a:ext uri="{FF2B5EF4-FFF2-40B4-BE49-F238E27FC236}">
                <a16:creationId xmlns:a16="http://schemas.microsoft.com/office/drawing/2014/main" id="{C37DD486-B144-C340-B8C1-6D871F0548B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804675" y="2517321"/>
            <a:ext cx="594359" cy="594360"/>
          </a:xfrm>
          <a:prstGeom prst="rect">
            <a:avLst/>
          </a:prstGeom>
        </p:spPr>
      </p:pic>
      <p:pic>
        <p:nvPicPr>
          <p:cNvPr id="39" name="Graphic 38">
            <a:extLst>
              <a:ext uri="{FF2B5EF4-FFF2-40B4-BE49-F238E27FC236}">
                <a16:creationId xmlns:a16="http://schemas.microsoft.com/office/drawing/2014/main" id="{5B09CC5D-744E-A342-A1F0-BF54D12BFF1D}"/>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824080" y="3250444"/>
            <a:ext cx="594359" cy="594360"/>
          </a:xfrm>
          <a:prstGeom prst="rect">
            <a:avLst/>
          </a:prstGeom>
        </p:spPr>
      </p:pic>
      <p:pic>
        <p:nvPicPr>
          <p:cNvPr id="40" name="Graphic 39">
            <a:extLst>
              <a:ext uri="{FF2B5EF4-FFF2-40B4-BE49-F238E27FC236}">
                <a16:creationId xmlns:a16="http://schemas.microsoft.com/office/drawing/2014/main" id="{0699218B-FE09-B04E-9921-67386AD99EE5}"/>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4824080" y="1784197"/>
            <a:ext cx="594359" cy="594360"/>
          </a:xfrm>
          <a:prstGeom prst="rect">
            <a:avLst/>
          </a:prstGeom>
        </p:spPr>
      </p:pic>
      <p:pic>
        <p:nvPicPr>
          <p:cNvPr id="41" name="Graphic 40">
            <a:extLst>
              <a:ext uri="{FF2B5EF4-FFF2-40B4-BE49-F238E27FC236}">
                <a16:creationId xmlns:a16="http://schemas.microsoft.com/office/drawing/2014/main" id="{22E167FC-9617-814A-A44B-848BF913E7FD}"/>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4824080" y="2517321"/>
            <a:ext cx="594359" cy="594360"/>
          </a:xfrm>
          <a:prstGeom prst="rect">
            <a:avLst/>
          </a:prstGeom>
        </p:spPr>
      </p:pic>
      <p:pic>
        <p:nvPicPr>
          <p:cNvPr id="42" name="Graphic 41">
            <a:extLst>
              <a:ext uri="{FF2B5EF4-FFF2-40B4-BE49-F238E27FC236}">
                <a16:creationId xmlns:a16="http://schemas.microsoft.com/office/drawing/2014/main" id="{18836BA1-3F7B-1943-8665-03D96F8C69AE}"/>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839283" y="2517482"/>
            <a:ext cx="594360" cy="594360"/>
          </a:xfrm>
          <a:prstGeom prst="rect">
            <a:avLst/>
          </a:prstGeom>
        </p:spPr>
      </p:pic>
      <p:pic>
        <p:nvPicPr>
          <p:cNvPr id="43" name="Graphic 42">
            <a:extLst>
              <a:ext uri="{FF2B5EF4-FFF2-40B4-BE49-F238E27FC236}">
                <a16:creationId xmlns:a16="http://schemas.microsoft.com/office/drawing/2014/main" id="{6EE9F4D1-F459-6C4C-929D-C94EA26FD5A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683187" y="2517482"/>
            <a:ext cx="594360" cy="594360"/>
          </a:xfrm>
          <a:prstGeom prst="rect">
            <a:avLst/>
          </a:prstGeom>
        </p:spPr>
      </p:pic>
      <p:pic>
        <p:nvPicPr>
          <p:cNvPr id="44" name="Graphic 43">
            <a:extLst>
              <a:ext uri="{FF2B5EF4-FFF2-40B4-BE49-F238E27FC236}">
                <a16:creationId xmlns:a16="http://schemas.microsoft.com/office/drawing/2014/main" id="{2A53D8E2-90A3-A74A-92EE-E184F74F44A4}"/>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683187" y="1784329"/>
            <a:ext cx="594360" cy="594360"/>
          </a:xfrm>
          <a:prstGeom prst="rect">
            <a:avLst/>
          </a:prstGeom>
        </p:spPr>
      </p:pic>
      <p:pic>
        <p:nvPicPr>
          <p:cNvPr id="45" name="Graphic 44">
            <a:extLst>
              <a:ext uri="{FF2B5EF4-FFF2-40B4-BE49-F238E27FC236}">
                <a16:creationId xmlns:a16="http://schemas.microsoft.com/office/drawing/2014/main" id="{01C4A0C8-F1D7-5C41-B477-483A1C0F137A}"/>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261235" y="1784329"/>
            <a:ext cx="594360" cy="594360"/>
          </a:xfrm>
          <a:prstGeom prst="rect">
            <a:avLst/>
          </a:prstGeom>
        </p:spPr>
      </p:pic>
      <p:pic>
        <p:nvPicPr>
          <p:cNvPr id="46" name="Graphic 45">
            <a:extLst>
              <a:ext uri="{FF2B5EF4-FFF2-40B4-BE49-F238E27FC236}">
                <a16:creationId xmlns:a16="http://schemas.microsoft.com/office/drawing/2014/main" id="{F1E0AA19-F5B4-5F44-9B48-3C14958874FF}"/>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839283" y="1784329"/>
            <a:ext cx="594360" cy="594360"/>
          </a:xfrm>
          <a:prstGeom prst="rect">
            <a:avLst/>
          </a:prstGeom>
        </p:spPr>
      </p:pic>
      <p:pic>
        <p:nvPicPr>
          <p:cNvPr id="47" name="Graphic 46">
            <a:extLst>
              <a:ext uri="{FF2B5EF4-FFF2-40B4-BE49-F238E27FC236}">
                <a16:creationId xmlns:a16="http://schemas.microsoft.com/office/drawing/2014/main" id="{6B325BEE-417B-BB46-8786-0EF6C7E188CB}"/>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261235" y="2517482"/>
            <a:ext cx="594360" cy="594360"/>
          </a:xfrm>
          <a:prstGeom prst="rect">
            <a:avLst/>
          </a:prstGeom>
        </p:spPr>
      </p:pic>
      <p:pic>
        <p:nvPicPr>
          <p:cNvPr id="48" name="Graphic 47">
            <a:extLst>
              <a:ext uri="{FF2B5EF4-FFF2-40B4-BE49-F238E27FC236}">
                <a16:creationId xmlns:a16="http://schemas.microsoft.com/office/drawing/2014/main" id="{F72DDC9A-2F40-4240-879F-C9EACD7D4A4D}"/>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683187" y="3250424"/>
            <a:ext cx="594360" cy="594360"/>
          </a:xfrm>
          <a:prstGeom prst="rect">
            <a:avLst/>
          </a:prstGeom>
        </p:spPr>
      </p:pic>
      <p:pic>
        <p:nvPicPr>
          <p:cNvPr id="49" name="Graphic 48">
            <a:extLst>
              <a:ext uri="{FF2B5EF4-FFF2-40B4-BE49-F238E27FC236}">
                <a16:creationId xmlns:a16="http://schemas.microsoft.com/office/drawing/2014/main" id="{3ECB20FE-CE99-2F42-A039-E9816DE701CF}"/>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261235" y="3250424"/>
            <a:ext cx="594360" cy="594360"/>
          </a:xfrm>
          <a:prstGeom prst="rect">
            <a:avLst/>
          </a:prstGeom>
        </p:spPr>
      </p:pic>
      <p:pic>
        <p:nvPicPr>
          <p:cNvPr id="50" name="Graphic 49">
            <a:extLst>
              <a:ext uri="{FF2B5EF4-FFF2-40B4-BE49-F238E27FC236}">
                <a16:creationId xmlns:a16="http://schemas.microsoft.com/office/drawing/2014/main" id="{2A1424D1-F92D-4245-A110-02E3FB84D31C}"/>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839283" y="3250424"/>
            <a:ext cx="594360" cy="594360"/>
          </a:xfrm>
          <a:prstGeom prst="rect">
            <a:avLst/>
          </a:prstGeom>
        </p:spPr>
      </p:pic>
      <p:sp>
        <p:nvSpPr>
          <p:cNvPr id="55" name="Rectangle 54">
            <a:extLst>
              <a:ext uri="{FF2B5EF4-FFF2-40B4-BE49-F238E27FC236}">
                <a16:creationId xmlns:a16="http://schemas.microsoft.com/office/drawing/2014/main" id="{1AA7F1DA-31E4-1E40-9C3E-B6DCD441751D}"/>
              </a:ext>
            </a:extLst>
          </p:cNvPr>
          <p:cNvSpPr/>
          <p:nvPr/>
        </p:nvSpPr>
        <p:spPr>
          <a:xfrm>
            <a:off x="266700" y="1044471"/>
            <a:ext cx="2691032" cy="520504"/>
          </a:xfrm>
          <a:prstGeom prst="rect">
            <a:avLst/>
          </a:prstGeom>
          <a:solidFill>
            <a:srgbClr val="233747"/>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Single Server</a:t>
            </a:r>
          </a:p>
        </p:txBody>
      </p:sp>
      <p:sp>
        <p:nvSpPr>
          <p:cNvPr id="56" name="Rectangle 55">
            <a:extLst>
              <a:ext uri="{FF2B5EF4-FFF2-40B4-BE49-F238E27FC236}">
                <a16:creationId xmlns:a16="http://schemas.microsoft.com/office/drawing/2014/main" id="{E4A263E8-85CA-4A49-A4C4-0F1B389B163B}"/>
              </a:ext>
            </a:extLst>
          </p:cNvPr>
          <p:cNvSpPr/>
          <p:nvPr/>
        </p:nvSpPr>
        <p:spPr>
          <a:xfrm>
            <a:off x="3246967" y="1044471"/>
            <a:ext cx="2691032" cy="520504"/>
          </a:xfrm>
          <a:prstGeom prst="rect">
            <a:avLst/>
          </a:prstGeom>
          <a:solidFill>
            <a:srgbClr val="233747"/>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Application Farm</a:t>
            </a:r>
          </a:p>
        </p:txBody>
      </p:sp>
      <p:sp>
        <p:nvSpPr>
          <p:cNvPr id="57" name="Rectangle 56">
            <a:extLst>
              <a:ext uri="{FF2B5EF4-FFF2-40B4-BE49-F238E27FC236}">
                <a16:creationId xmlns:a16="http://schemas.microsoft.com/office/drawing/2014/main" id="{195C8735-8D9E-BF4B-BA6F-DEE9DEB6AD2C}"/>
              </a:ext>
            </a:extLst>
          </p:cNvPr>
          <p:cNvSpPr/>
          <p:nvPr/>
        </p:nvSpPr>
        <p:spPr>
          <a:xfrm>
            <a:off x="6227234" y="1044471"/>
            <a:ext cx="2691032" cy="520504"/>
          </a:xfrm>
          <a:prstGeom prst="rect">
            <a:avLst/>
          </a:prstGeom>
          <a:solidFill>
            <a:srgbClr val="233747"/>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Core Applications</a:t>
            </a:r>
          </a:p>
        </p:txBody>
      </p:sp>
      <p:sp>
        <p:nvSpPr>
          <p:cNvPr id="58" name="Rectangle 57">
            <a:extLst>
              <a:ext uri="{FF2B5EF4-FFF2-40B4-BE49-F238E27FC236}">
                <a16:creationId xmlns:a16="http://schemas.microsoft.com/office/drawing/2014/main" id="{A6A9230F-78BA-814A-A6DF-508C099DA242}"/>
              </a:ext>
            </a:extLst>
          </p:cNvPr>
          <p:cNvSpPr/>
          <p:nvPr/>
        </p:nvSpPr>
        <p:spPr>
          <a:xfrm>
            <a:off x="9207500" y="1044471"/>
            <a:ext cx="2691032" cy="520504"/>
          </a:xfrm>
          <a:prstGeom prst="rect">
            <a:avLst/>
          </a:prstGeom>
          <a:solidFill>
            <a:srgbClr val="233747"/>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Remote / DR Site</a:t>
            </a:r>
          </a:p>
        </p:txBody>
      </p:sp>
      <p:sp>
        <p:nvSpPr>
          <p:cNvPr id="60" name="Rectangle 59">
            <a:extLst>
              <a:ext uri="{FF2B5EF4-FFF2-40B4-BE49-F238E27FC236}">
                <a16:creationId xmlns:a16="http://schemas.microsoft.com/office/drawing/2014/main" id="{AE7AF356-F708-4F44-BA23-DDACAAFF6833}"/>
              </a:ext>
            </a:extLst>
          </p:cNvPr>
          <p:cNvSpPr/>
          <p:nvPr/>
        </p:nvSpPr>
        <p:spPr>
          <a:xfrm>
            <a:off x="266700" y="4241694"/>
            <a:ext cx="2691032" cy="309680"/>
          </a:xfrm>
          <a:prstGeom prst="rect">
            <a:avLst/>
          </a:prstGeom>
          <a:solidFill>
            <a:srgbClr val="233747"/>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pitchFamily="2" charset="77"/>
              </a:rPr>
              <a:t>Service-Level Protection</a:t>
            </a:r>
          </a:p>
        </p:txBody>
      </p:sp>
      <p:sp>
        <p:nvSpPr>
          <p:cNvPr id="61" name="Rectangle 60">
            <a:extLst>
              <a:ext uri="{FF2B5EF4-FFF2-40B4-BE49-F238E27FC236}">
                <a16:creationId xmlns:a16="http://schemas.microsoft.com/office/drawing/2014/main" id="{5D98B88C-D58B-0741-A047-3862A6F41F24}"/>
              </a:ext>
            </a:extLst>
          </p:cNvPr>
          <p:cNvSpPr/>
          <p:nvPr/>
        </p:nvSpPr>
        <p:spPr>
          <a:xfrm>
            <a:off x="3246967" y="4241694"/>
            <a:ext cx="2691032" cy="309680"/>
          </a:xfrm>
          <a:prstGeom prst="rect">
            <a:avLst/>
          </a:prstGeom>
          <a:solidFill>
            <a:srgbClr val="233747"/>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pitchFamily="2" charset="77"/>
              </a:rPr>
              <a:t>Application-Level Protection</a:t>
            </a:r>
          </a:p>
        </p:txBody>
      </p:sp>
      <p:sp>
        <p:nvSpPr>
          <p:cNvPr id="62" name="Rectangle 61">
            <a:extLst>
              <a:ext uri="{FF2B5EF4-FFF2-40B4-BE49-F238E27FC236}">
                <a16:creationId xmlns:a16="http://schemas.microsoft.com/office/drawing/2014/main" id="{21DECF00-F369-D343-9125-79574382FEAA}"/>
              </a:ext>
            </a:extLst>
          </p:cNvPr>
          <p:cNvSpPr/>
          <p:nvPr/>
        </p:nvSpPr>
        <p:spPr>
          <a:xfrm>
            <a:off x="6227234" y="4241694"/>
            <a:ext cx="5671298" cy="309680"/>
          </a:xfrm>
          <a:prstGeom prst="rect">
            <a:avLst/>
          </a:prstGeom>
          <a:solidFill>
            <a:srgbClr val="233747"/>
          </a:solidFill>
          <a:ln w="38100">
            <a:solidFill>
              <a:srgbClr val="233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pitchFamily="2" charset="77"/>
              </a:rPr>
              <a:t>Site-Level Protection</a:t>
            </a:r>
          </a:p>
        </p:txBody>
      </p:sp>
      <p:sp>
        <p:nvSpPr>
          <p:cNvPr id="72" name="Rectangle 71">
            <a:extLst>
              <a:ext uri="{FF2B5EF4-FFF2-40B4-BE49-F238E27FC236}">
                <a16:creationId xmlns:a16="http://schemas.microsoft.com/office/drawing/2014/main" id="{268DD337-9476-0F48-9A5A-251E9A475365}"/>
              </a:ext>
            </a:extLst>
          </p:cNvPr>
          <p:cNvSpPr/>
          <p:nvPr/>
        </p:nvSpPr>
        <p:spPr>
          <a:xfrm>
            <a:off x="564124" y="4649877"/>
            <a:ext cx="2096184" cy="1823576"/>
          </a:xfrm>
          <a:prstGeom prst="rect">
            <a:avLst/>
          </a:prstGeom>
        </p:spPr>
        <p:txBody>
          <a:bodyPr wrap="square">
            <a:spAutoFit/>
          </a:bodyPr>
          <a:lstStyle/>
          <a:p>
            <a:pPr marL="400050" indent="-457200" eaLnBrk="0" hangingPunct="0">
              <a:lnSpc>
                <a:spcPct val="90000"/>
              </a:lnSpc>
              <a:spcAft>
                <a:spcPts val="600"/>
              </a:spcAft>
              <a:defRPr/>
            </a:pPr>
            <a:r>
              <a:rPr lang="en-GB" sz="1200" b="1" dirty="0">
                <a:solidFill>
                  <a:srgbClr val="000000"/>
                </a:solidFill>
                <a:latin typeface="Montserrat SemiBold" pitchFamily="2" charset="77"/>
                <a:ea typeface="Calibri" charset="0"/>
                <a:cs typeface="Calibri" charset="0"/>
              </a:rPr>
              <a:t>Key Benefits</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Fast failover/failback</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Application-Aware</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Proactive &amp; automated</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Non disruptive install</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Planned maintenance</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Supports most apps</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Supports DAS or SAN</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P2P, V2P &amp; V2V</a:t>
            </a:r>
            <a:endParaRPr lang="en-US" sz="1100" dirty="0">
              <a:latin typeface="Montserrat" pitchFamily="2" charset="77"/>
            </a:endParaRPr>
          </a:p>
        </p:txBody>
      </p:sp>
      <p:sp>
        <p:nvSpPr>
          <p:cNvPr id="73" name="Rectangle 72">
            <a:extLst>
              <a:ext uri="{FF2B5EF4-FFF2-40B4-BE49-F238E27FC236}">
                <a16:creationId xmlns:a16="http://schemas.microsoft.com/office/drawing/2014/main" id="{D5D0C3DF-1424-D34F-B431-B7492A8521EF}"/>
              </a:ext>
            </a:extLst>
          </p:cNvPr>
          <p:cNvSpPr/>
          <p:nvPr/>
        </p:nvSpPr>
        <p:spPr>
          <a:xfrm>
            <a:off x="3544391" y="4649877"/>
            <a:ext cx="2096184" cy="1632755"/>
          </a:xfrm>
          <a:prstGeom prst="rect">
            <a:avLst/>
          </a:prstGeom>
        </p:spPr>
        <p:txBody>
          <a:bodyPr wrap="square">
            <a:spAutoFit/>
          </a:bodyPr>
          <a:lstStyle/>
          <a:p>
            <a:pPr marL="400050" indent="-457200" eaLnBrk="0" hangingPunct="0">
              <a:lnSpc>
                <a:spcPct val="90000"/>
              </a:lnSpc>
              <a:spcAft>
                <a:spcPts val="600"/>
              </a:spcAft>
              <a:defRPr/>
            </a:pPr>
            <a:r>
              <a:rPr lang="en-GB" sz="1200" b="1" dirty="0">
                <a:solidFill>
                  <a:srgbClr val="000000"/>
                </a:solidFill>
                <a:latin typeface="Montserrat SemiBold" pitchFamily="2" charset="77"/>
                <a:ea typeface="Calibri" charset="0"/>
                <a:cs typeface="Calibri" charset="0"/>
              </a:rPr>
              <a:t>Key Benefits</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Protects whole app</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Business-Centric view</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Reduces complexity</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One tool for all servers</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Centralized mgmt.</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Centralized monitoring</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Centralized Alerting</a:t>
            </a:r>
          </a:p>
        </p:txBody>
      </p:sp>
      <p:sp>
        <p:nvSpPr>
          <p:cNvPr id="74" name="Rectangle 73">
            <a:extLst>
              <a:ext uri="{FF2B5EF4-FFF2-40B4-BE49-F238E27FC236}">
                <a16:creationId xmlns:a16="http://schemas.microsoft.com/office/drawing/2014/main" id="{6F90CCB7-C5E9-774E-ABCE-0D02B612F646}"/>
              </a:ext>
            </a:extLst>
          </p:cNvPr>
          <p:cNvSpPr/>
          <p:nvPr/>
        </p:nvSpPr>
        <p:spPr>
          <a:xfrm>
            <a:off x="6377378" y="4651554"/>
            <a:ext cx="5371009" cy="1823576"/>
          </a:xfrm>
          <a:prstGeom prst="rect">
            <a:avLst/>
          </a:prstGeom>
        </p:spPr>
        <p:txBody>
          <a:bodyPr wrap="square">
            <a:spAutoFit/>
          </a:bodyPr>
          <a:lstStyle/>
          <a:p>
            <a:pPr marL="400050" indent="-457200" eaLnBrk="0" hangingPunct="0">
              <a:lnSpc>
                <a:spcPct val="90000"/>
              </a:lnSpc>
              <a:spcAft>
                <a:spcPts val="600"/>
              </a:spcAft>
              <a:defRPr/>
            </a:pPr>
            <a:r>
              <a:rPr lang="en-GB" sz="1200" b="1" dirty="0">
                <a:solidFill>
                  <a:srgbClr val="000000"/>
                </a:solidFill>
                <a:latin typeface="Montserrat SemiBold" pitchFamily="2" charset="77"/>
                <a:ea typeface="Calibri" charset="0"/>
                <a:cs typeface="Calibri" charset="0"/>
              </a:rPr>
              <a:t>Key Benefits</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Fast, user transparent failover for core applications</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Flexible failover options, as full site recovery is not req.</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Simple, push-button failback to production environment</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Reduces WAN traffic by up to 30x &amp; improves RPO/RTO</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Provides low cost alternative to SRM &amp; SAN replication</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Supports any-storage-to-any storage</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Supports physical, virtual &amp; mixed environments</a:t>
            </a:r>
          </a:p>
          <a:p>
            <a:pPr indent="-180000" eaLnBrk="0" hangingPunct="0">
              <a:lnSpc>
                <a:spcPct val="90000"/>
              </a:lnSpc>
              <a:spcAft>
                <a:spcPts val="300"/>
              </a:spcAft>
              <a:buClr>
                <a:srgbClr val="F17C20"/>
              </a:buClr>
              <a:buFont typeface="Arial" panose="020B0604020202020204" pitchFamily="34" charset="0"/>
              <a:buChar char="•"/>
              <a:defRPr/>
            </a:pPr>
            <a:r>
              <a:rPr lang="en-GB" sz="1100" dirty="0">
                <a:solidFill>
                  <a:srgbClr val="000000"/>
                </a:solidFill>
                <a:latin typeface="Montserrat" pitchFamily="2" charset="77"/>
                <a:ea typeface="Calibri" charset="0"/>
                <a:cs typeface="Calibri" charset="0"/>
              </a:rPr>
              <a:t>Supports VMware, Hyper-V &amp; mixed environments</a:t>
            </a:r>
          </a:p>
        </p:txBody>
      </p:sp>
      <p:sp>
        <p:nvSpPr>
          <p:cNvPr id="75" name="Right Arrow 74">
            <a:extLst>
              <a:ext uri="{FF2B5EF4-FFF2-40B4-BE49-F238E27FC236}">
                <a16:creationId xmlns:a16="http://schemas.microsoft.com/office/drawing/2014/main" id="{DB5F53A2-0CFB-E140-A39D-3D24EFA43608}"/>
              </a:ext>
            </a:extLst>
          </p:cNvPr>
          <p:cNvSpPr/>
          <p:nvPr/>
        </p:nvSpPr>
        <p:spPr>
          <a:xfrm>
            <a:off x="1446450" y="2618691"/>
            <a:ext cx="330200" cy="2046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ight Arrow 75">
            <a:extLst>
              <a:ext uri="{FF2B5EF4-FFF2-40B4-BE49-F238E27FC236}">
                <a16:creationId xmlns:a16="http://schemas.microsoft.com/office/drawing/2014/main" id="{14C4771A-2C77-BC4B-B20A-23A57E705602}"/>
              </a:ext>
            </a:extLst>
          </p:cNvPr>
          <p:cNvSpPr/>
          <p:nvPr/>
        </p:nvSpPr>
        <p:spPr>
          <a:xfrm>
            <a:off x="4469444" y="1979065"/>
            <a:ext cx="330200" cy="2046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ight Arrow 76">
            <a:extLst>
              <a:ext uri="{FF2B5EF4-FFF2-40B4-BE49-F238E27FC236}">
                <a16:creationId xmlns:a16="http://schemas.microsoft.com/office/drawing/2014/main" id="{56002612-9D55-424E-9EAA-CE529C71A201}"/>
              </a:ext>
            </a:extLst>
          </p:cNvPr>
          <p:cNvSpPr/>
          <p:nvPr/>
        </p:nvSpPr>
        <p:spPr>
          <a:xfrm>
            <a:off x="4469444" y="2711972"/>
            <a:ext cx="330200" cy="2046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ight Arrow 77">
            <a:extLst>
              <a:ext uri="{FF2B5EF4-FFF2-40B4-BE49-F238E27FC236}">
                <a16:creationId xmlns:a16="http://schemas.microsoft.com/office/drawing/2014/main" id="{6AC39C2B-4D90-C64B-A8D5-777FCFCE4FC2}"/>
              </a:ext>
            </a:extLst>
          </p:cNvPr>
          <p:cNvSpPr/>
          <p:nvPr/>
        </p:nvSpPr>
        <p:spPr>
          <a:xfrm>
            <a:off x="4469444" y="3439386"/>
            <a:ext cx="330200" cy="2046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ight Arrow 78">
            <a:extLst>
              <a:ext uri="{FF2B5EF4-FFF2-40B4-BE49-F238E27FC236}">
                <a16:creationId xmlns:a16="http://schemas.microsoft.com/office/drawing/2014/main" id="{2E721833-9033-834A-B3C8-DA464BB72B05}"/>
              </a:ext>
            </a:extLst>
          </p:cNvPr>
          <p:cNvSpPr/>
          <p:nvPr/>
        </p:nvSpPr>
        <p:spPr>
          <a:xfrm>
            <a:off x="8965522" y="1979065"/>
            <a:ext cx="194721" cy="2046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ight Arrow 79">
            <a:extLst>
              <a:ext uri="{FF2B5EF4-FFF2-40B4-BE49-F238E27FC236}">
                <a16:creationId xmlns:a16="http://schemas.microsoft.com/office/drawing/2014/main" id="{2021DFCE-A51B-7548-92E6-12D8E4C099D9}"/>
              </a:ext>
            </a:extLst>
          </p:cNvPr>
          <p:cNvSpPr/>
          <p:nvPr/>
        </p:nvSpPr>
        <p:spPr>
          <a:xfrm>
            <a:off x="8965522" y="2711972"/>
            <a:ext cx="194721" cy="204623"/>
          </a:xfrm>
          <a:prstGeom prst="rightArrow">
            <a:avLst/>
          </a:prstGeom>
          <a:solidFill>
            <a:srgbClr val="D1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ight Arrow 80">
            <a:extLst>
              <a:ext uri="{FF2B5EF4-FFF2-40B4-BE49-F238E27FC236}">
                <a16:creationId xmlns:a16="http://schemas.microsoft.com/office/drawing/2014/main" id="{520066CF-0868-F34E-ADE8-374BDC14817A}"/>
              </a:ext>
            </a:extLst>
          </p:cNvPr>
          <p:cNvSpPr/>
          <p:nvPr/>
        </p:nvSpPr>
        <p:spPr>
          <a:xfrm>
            <a:off x="8965522" y="3439386"/>
            <a:ext cx="194721" cy="20462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2039097-D297-4448-BE95-C97C5BF380B0}"/>
              </a:ext>
            </a:extLst>
          </p:cNvPr>
          <p:cNvGrpSpPr/>
          <p:nvPr/>
        </p:nvGrpSpPr>
        <p:grpSpPr>
          <a:xfrm>
            <a:off x="8634396" y="2517321"/>
            <a:ext cx="873760" cy="575958"/>
            <a:chOff x="9471592" y="4080953"/>
            <a:chExt cx="873760" cy="575958"/>
          </a:xfrm>
        </p:grpSpPr>
        <p:grpSp>
          <p:nvGrpSpPr>
            <p:cNvPr id="5" name="Group 4">
              <a:extLst>
                <a:ext uri="{FF2B5EF4-FFF2-40B4-BE49-F238E27FC236}">
                  <a16:creationId xmlns:a16="http://schemas.microsoft.com/office/drawing/2014/main" id="{96FFD280-944A-5043-94E6-910500769D0E}"/>
                </a:ext>
              </a:extLst>
            </p:cNvPr>
            <p:cNvGrpSpPr/>
            <p:nvPr/>
          </p:nvGrpSpPr>
          <p:grpSpPr>
            <a:xfrm>
              <a:off x="9471592" y="4080953"/>
              <a:ext cx="873760" cy="575958"/>
              <a:chOff x="8636163" y="3643938"/>
              <a:chExt cx="873760" cy="575958"/>
            </a:xfrm>
          </p:grpSpPr>
          <p:sp>
            <p:nvSpPr>
              <p:cNvPr id="4" name="Oval 3">
                <a:extLst>
                  <a:ext uri="{FF2B5EF4-FFF2-40B4-BE49-F238E27FC236}">
                    <a16:creationId xmlns:a16="http://schemas.microsoft.com/office/drawing/2014/main" id="{E6116007-EC61-684F-9E67-ACD83801B4E2}"/>
                  </a:ext>
                </a:extLst>
              </p:cNvPr>
              <p:cNvSpPr/>
              <p:nvPr/>
            </p:nvSpPr>
            <p:spPr>
              <a:xfrm rot="20570520">
                <a:off x="8722291" y="3643938"/>
                <a:ext cx="264691" cy="190686"/>
              </a:xfrm>
              <a:prstGeom prst="ellipse">
                <a:avLst/>
              </a:prstGeom>
              <a:gradFill flip="none" rotWithShape="1">
                <a:gsLst>
                  <a:gs pos="0">
                    <a:srgbClr val="D03232"/>
                  </a:gs>
                  <a:gs pos="58000">
                    <a:srgbClr val="C00000"/>
                  </a:gs>
                  <a:gs pos="100000">
                    <a:srgbClr val="FF0000"/>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5254D00-E584-F546-AB97-784888D67D2B}"/>
                  </a:ext>
                </a:extLst>
              </p:cNvPr>
              <p:cNvSpPr/>
              <p:nvPr/>
            </p:nvSpPr>
            <p:spPr>
              <a:xfrm rot="20570520">
                <a:off x="9146843" y="4029210"/>
                <a:ext cx="264691" cy="190686"/>
              </a:xfrm>
              <a:prstGeom prst="ellipse">
                <a:avLst/>
              </a:prstGeom>
              <a:gradFill flip="none" rotWithShape="1">
                <a:gsLst>
                  <a:gs pos="0">
                    <a:srgbClr val="D03232"/>
                  </a:gs>
                  <a:gs pos="58000">
                    <a:srgbClr val="C00000"/>
                  </a:gs>
                  <a:gs pos="100000">
                    <a:srgbClr val="FF0000"/>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8BC78C2-0F89-434E-A93D-DA3BE75033AF}"/>
                  </a:ext>
                </a:extLst>
              </p:cNvPr>
              <p:cNvSpPr/>
              <p:nvPr/>
            </p:nvSpPr>
            <p:spPr>
              <a:xfrm>
                <a:off x="8636163" y="3708926"/>
                <a:ext cx="873760" cy="457874"/>
              </a:xfrm>
              <a:prstGeom prst="ellipse">
                <a:avLst/>
              </a:prstGeom>
              <a:gradFill flip="none" rotWithShape="1">
                <a:gsLst>
                  <a:gs pos="0">
                    <a:srgbClr val="D03232"/>
                  </a:gs>
                  <a:gs pos="58000">
                    <a:srgbClr val="C00000"/>
                  </a:gs>
                  <a:gs pos="100000">
                    <a:srgbClr val="FF0000"/>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a:extLst>
                <a:ext uri="{FF2B5EF4-FFF2-40B4-BE49-F238E27FC236}">
                  <a16:creationId xmlns:a16="http://schemas.microsoft.com/office/drawing/2014/main" id="{8392BA92-6A47-3549-807B-0B5F99D47B9B}"/>
                </a:ext>
              </a:extLst>
            </p:cNvPr>
            <p:cNvSpPr txBox="1"/>
            <p:nvPr/>
          </p:nvSpPr>
          <p:spPr>
            <a:xfrm>
              <a:off x="9536470" y="4261210"/>
              <a:ext cx="744003" cy="230832"/>
            </a:xfrm>
            <a:prstGeom prst="rect">
              <a:avLst/>
            </a:prstGeom>
            <a:noFill/>
          </p:spPr>
          <p:txBody>
            <a:bodyPr wrap="square" lIns="0" rIns="0" rtlCol="0">
              <a:spAutoFit/>
            </a:bodyPr>
            <a:lstStyle/>
            <a:p>
              <a:pPr algn="ctr"/>
              <a:r>
                <a:rPr lang="en-US" sz="900" dirty="0">
                  <a:solidFill>
                    <a:schemeClr val="bg1"/>
                  </a:solidFill>
                  <a:latin typeface="Calibri" charset="0"/>
                  <a:ea typeface="Calibri" charset="0"/>
                  <a:cs typeface="Calibri" charset="0"/>
                </a:rPr>
                <a:t>WANSmart™</a:t>
              </a:r>
            </a:p>
          </p:txBody>
        </p:sp>
        <p:sp>
          <p:nvSpPr>
            <p:cNvPr id="7" name="Chevron 6">
              <a:extLst>
                <a:ext uri="{FF2B5EF4-FFF2-40B4-BE49-F238E27FC236}">
                  <a16:creationId xmlns:a16="http://schemas.microsoft.com/office/drawing/2014/main" id="{E0363C2E-951F-C143-85EA-4DCD4B385091}"/>
                </a:ext>
              </a:extLst>
            </p:cNvPr>
            <p:cNvSpPr/>
            <p:nvPr/>
          </p:nvSpPr>
          <p:spPr>
            <a:xfrm rot="2447381">
              <a:off x="10058401" y="4525207"/>
              <a:ext cx="101599" cy="86689"/>
            </a:xfrm>
            <a:prstGeom prst="chevron">
              <a:avLst>
                <a:gd name="adj" fmla="val 82863"/>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Chevron 62">
              <a:extLst>
                <a:ext uri="{FF2B5EF4-FFF2-40B4-BE49-F238E27FC236}">
                  <a16:creationId xmlns:a16="http://schemas.microsoft.com/office/drawing/2014/main" id="{45A79D25-E62E-0442-9E9F-4141A8B38F77}"/>
                </a:ext>
              </a:extLst>
            </p:cNvPr>
            <p:cNvSpPr/>
            <p:nvPr/>
          </p:nvSpPr>
          <p:spPr>
            <a:xfrm rot="13816506">
              <a:off x="9631681" y="4128967"/>
              <a:ext cx="101599" cy="86689"/>
            </a:xfrm>
            <a:prstGeom prst="chevron">
              <a:avLst>
                <a:gd name="adj" fmla="val 82863"/>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34748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3696</TotalTime>
  <Words>1821</Words>
  <Application>Microsoft Macintosh PowerPoint</Application>
  <PresentationFormat>Widescreen</PresentationFormat>
  <Paragraphs>305</Paragraphs>
  <Slides>18</Slides>
  <Notes>12</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League Spartan</vt:lpstr>
      <vt:lpstr>ＭＳ Ｐゴシック</vt:lpstr>
      <vt:lpstr>Poppins</vt:lpstr>
      <vt:lpstr>Poppins SemiBold</vt:lpstr>
      <vt:lpstr>System Font Regular</vt:lpstr>
      <vt:lpstr>Arial</vt:lpstr>
      <vt:lpstr>Calibri</vt:lpstr>
      <vt:lpstr>Calibri Light</vt:lpstr>
      <vt:lpstr>Lato Light</vt:lpstr>
      <vt:lpstr>Montserrat</vt:lpstr>
      <vt:lpstr>Montserrat Black</vt:lpstr>
      <vt:lpstr>Montserrat Light</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 Blankenship</dc:creator>
  <cp:lastModifiedBy>Zac Blankenship</cp:lastModifiedBy>
  <cp:revision>42</cp:revision>
  <dcterms:created xsi:type="dcterms:W3CDTF">2020-06-10T15:58:21Z</dcterms:created>
  <dcterms:modified xsi:type="dcterms:W3CDTF">2020-07-06T18:41:06Z</dcterms:modified>
</cp:coreProperties>
</file>